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30" r:id="rId2"/>
    <p:sldId id="331" r:id="rId3"/>
    <p:sldId id="339" r:id="rId4"/>
    <p:sldId id="340" r:id="rId5"/>
    <p:sldId id="343" r:id="rId6"/>
    <p:sldId id="342" r:id="rId7"/>
    <p:sldId id="341" r:id="rId8"/>
    <p:sldId id="344" r:id="rId9"/>
    <p:sldId id="362" r:id="rId10"/>
    <p:sldId id="364" r:id="rId11"/>
    <p:sldId id="361" r:id="rId12"/>
    <p:sldId id="363" r:id="rId13"/>
    <p:sldId id="369" r:id="rId14"/>
    <p:sldId id="370" r:id="rId15"/>
    <p:sldId id="368" r:id="rId16"/>
    <p:sldId id="365" r:id="rId17"/>
    <p:sldId id="367" r:id="rId18"/>
    <p:sldId id="366" r:id="rId19"/>
    <p:sldId id="338" r:id="rId20"/>
    <p:sldId id="349" r:id="rId21"/>
    <p:sldId id="350" r:id="rId22"/>
    <p:sldId id="357" r:id="rId23"/>
    <p:sldId id="360" r:id="rId24"/>
    <p:sldId id="359" r:id="rId25"/>
    <p:sldId id="358" r:id="rId26"/>
    <p:sldId id="333" r:id="rId27"/>
    <p:sldId id="336" r:id="rId28"/>
    <p:sldId id="335" r:id="rId29"/>
    <p:sldId id="334" r:id="rId30"/>
    <p:sldId id="332" r:id="rId31"/>
    <p:sldId id="345" r:id="rId32"/>
    <p:sldId id="348" r:id="rId33"/>
    <p:sldId id="347" r:id="rId34"/>
    <p:sldId id="346" r:id="rId35"/>
    <p:sldId id="355" r:id="rId36"/>
    <p:sldId id="351" r:id="rId37"/>
    <p:sldId id="354" r:id="rId38"/>
    <p:sldId id="353" r:id="rId39"/>
    <p:sldId id="352" r:id="rId40"/>
    <p:sldId id="356" r:id="rId41"/>
    <p:sldId id="337" r:id="rId42"/>
  </p:sldIdLst>
  <p:sldSz cx="12192000" cy="6858000"/>
  <p:notesSz cx="6858000" cy="9144000"/>
  <p:embeddedFontLst>
    <p:embeddedFont>
      <p:font typeface="Adobe Garamond Pro Bold" panose="02020702060506020403" pitchFamily="18" charset="0"/>
      <p:bold r:id="rId43"/>
      <p:boldItalic r:id="rId44"/>
    </p:embeddedFont>
    <p:embeddedFont>
      <p:font typeface="Arial Black" panose="020B0A04020102020204" pitchFamily="34" charset="0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Copperplate Gothic Bold" panose="020E0705020206020404" pitchFamily="34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A7792BC-5D29-4C54-B035-1116397DE029}">
          <p14:sldIdLst>
            <p14:sldId id="330"/>
            <p14:sldId id="331"/>
          </p14:sldIdLst>
        </p14:section>
        <p14:section name="Concept" id="{7AC22DE9-15E4-46A4-B7C9-F938BD5BAC66}">
          <p14:sldIdLst>
            <p14:sldId id="339"/>
            <p14:sldId id="340"/>
            <p14:sldId id="343"/>
            <p14:sldId id="342"/>
            <p14:sldId id="341"/>
            <p14:sldId id="344"/>
          </p14:sldIdLst>
        </p14:section>
        <p14:section name="Narrative" id="{73989042-55A3-4188-8DA3-79553D8B2EBC}">
          <p14:sldIdLst>
            <p14:sldId id="362"/>
            <p14:sldId id="364"/>
            <p14:sldId id="361"/>
            <p14:sldId id="363"/>
            <p14:sldId id="369"/>
            <p14:sldId id="370"/>
            <p14:sldId id="368"/>
            <p14:sldId id="365"/>
            <p14:sldId id="367"/>
            <p14:sldId id="366"/>
          </p14:sldIdLst>
        </p14:section>
        <p14:section name="Experimental" id="{0EC244DE-EB11-4590-A00A-9A59C84FC873}">
          <p14:sldIdLst>
            <p14:sldId id="338"/>
          </p14:sldIdLst>
        </p14:section>
        <p14:section name="Art &amp; Sound" id="{CF6DF975-6EA6-4189-A27C-8A7088213C46}">
          <p14:sldIdLst>
            <p14:sldId id="349"/>
            <p14:sldId id="350"/>
            <p14:sldId id="357"/>
            <p14:sldId id="360"/>
            <p14:sldId id="359"/>
            <p14:sldId id="358"/>
          </p14:sldIdLst>
        </p14:section>
        <p14:section name="Influences" id="{6BBEBC36-9BB1-4171-8DCA-645CE036B1BF}">
          <p14:sldIdLst>
            <p14:sldId id="333"/>
            <p14:sldId id="336"/>
            <p14:sldId id="335"/>
            <p14:sldId id="334"/>
            <p14:sldId id="332"/>
          </p14:sldIdLst>
        </p14:section>
        <p14:section name="Technical" id="{D93F0D2C-683B-4817-8517-905B8A2CEAFF}">
          <p14:sldIdLst>
            <p14:sldId id="345"/>
            <p14:sldId id="348"/>
            <p14:sldId id="347"/>
            <p14:sldId id="346"/>
          </p14:sldIdLst>
        </p14:section>
        <p14:section name="Management" id="{BD6058D8-0E5B-43F1-B57F-75B13B3CD856}">
          <p14:sldIdLst>
            <p14:sldId id="355"/>
            <p14:sldId id="351"/>
            <p14:sldId id="354"/>
            <p14:sldId id="353"/>
            <p14:sldId id="352"/>
            <p14:sldId id="356"/>
          </p14:sldIdLst>
        </p14:section>
        <p14:section name="Outro" id="{51DA4596-28D6-44EF-8906-BE4E58CBC5BB}">
          <p14:sldIdLst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C9C9"/>
    <a:srgbClr val="14B8A8"/>
    <a:srgbClr val="595959"/>
    <a:srgbClr val="DADADA"/>
    <a:srgbClr val="7F7F7F"/>
    <a:srgbClr val="E9E9E9"/>
    <a:srgbClr val="FF9999"/>
    <a:srgbClr val="F26866"/>
    <a:srgbClr val="80B1DA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77" autoAdjust="0"/>
    <p:restoredTop sz="94660"/>
  </p:normalViewPr>
  <p:slideViewPr>
    <p:cSldViewPr snapToGrid="0">
      <p:cViewPr>
        <p:scale>
          <a:sx n="75" d="100"/>
          <a:sy n="75" d="100"/>
        </p:scale>
        <p:origin x="27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6EA8D-E491-4B45-A1DA-435013911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1E18AC-BFF0-4A60-8DC8-B1DFB5D11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CB14D2-4CF9-45D7-92C3-E30688D25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044547-E93E-4B78-B0E9-120CF3BC8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431C2D-50E1-4F1A-976E-329957EB3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20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7ED786-4AE8-467C-A240-2B991E10F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83261F8-81F6-4736-A22E-565BF26D9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14A1FA-F071-43F3-9173-40367363D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A723CA-9F4C-4B8A-BC41-16C5B4D18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FFA752-B810-408D-9D1B-ECFB8B59C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57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9DA38E3-9A01-44EB-B9BE-DF6BA01C5B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2956A9-87D1-4971-80D3-DBEF710AF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0A1364-0F1D-496D-97A0-7566683C9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0189B3-6310-4E9F-964C-42ED71E1B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71558A-603E-4D89-808B-ABE1CBFEC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68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937A21-FFF4-4A92-AA45-054E444D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B9757A-CC65-4FEF-90C9-0D8517794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7C0BB8-D232-479F-81E9-1068AFFBB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343E3A-4DB3-4D99-8016-A751D2168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802BE8-FE18-481F-AFE8-ACFDCB0D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92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0A2AB6-F875-47DA-9A35-776556D3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E73006-331D-432F-A328-1522A8B2B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53BFE7-90A0-419C-879C-E64F7ED84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D0F97A-801D-4537-B657-156806BE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1085AE-C13B-4BB5-9921-89BC76F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80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E01A87-9D29-48A1-B7EB-5B22B00C5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6C7299-CDAD-4CA8-A726-644CADD3D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EF5939-ED79-4E36-A777-113AFDD5B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C23F96F-1D95-4D04-B8A9-9D806D751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4B4A0B0-774C-4FC4-AC18-DCEC4577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F8B9EE-BC40-4F2D-83D9-73711E670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89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55408-9A90-4A70-9034-758572E9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C98870-D391-45B4-A633-07410F31D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4DE58D-4971-490C-AF67-724E4CFE2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9F5F0D5-C639-4498-842C-D468F41F32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4F9EA5F-C8B9-48BC-9A64-BB87E60253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69E522-303D-4FF8-9B3D-7F2C04888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84D5AC2-EDB6-4E6B-A30C-299BD2CBF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D09CB5E-CC97-4234-BE92-AE31941C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31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7A76AF-4B2B-47F8-8CBF-1D720B22E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3010EF2-3E2D-4BD9-B0D0-0F4BA9464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ACCADC-156B-4EC9-84B6-70DD0508C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52987CB-D7DB-44F8-9DFA-6C648731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9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4E60C73-27D9-4B28-A3EF-3FF49336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FC8871D-ADB6-4BA3-B72C-674F2C6DF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1C2DE6-0C39-49A5-830A-F3FB28796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61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11265-8446-4336-86D6-673413D39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EED723-ADD7-4309-A181-E6B39178E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D62D9FB-3755-4950-9AC1-45BBFBE23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9192199-39D9-41B6-B9F6-E76A4DF0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B839495-E550-4843-98EC-52B3ADE97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DF3E77A-82ED-4025-98BA-C2B0BF14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7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D9A856-181D-4C23-8FFE-ACA70BA88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1579E4B-AE0E-4E53-A3B4-C0C1C9D4CE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B4EE16-4546-4CF0-9A3E-9E225B5AA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E476C7-8009-4444-A89B-9ED6F9CD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66E30F-7D84-4831-8563-96E0BBEF5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1CC2F54-AF1C-456D-85B0-5FA57099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CEEDED5-DE19-4DA7-9B85-E36754477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72D200-C83F-4E4C-AE69-1383F485C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450962-1E37-4781-8F11-0DE40D7CD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9B04C-60BE-4AD4-962F-37B9B1CF3E92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A50214-A641-45B8-ACED-476B2DF4E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2D25CA-2477-44C0-9CFD-73752493A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7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3.svg"/><Relationship Id="rId7" Type="http://schemas.openxmlformats.org/officeDocument/2006/relationships/image" Target="../media/image59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image" Target="../media/image55.svg"/><Relationship Id="rId10" Type="http://schemas.openxmlformats.org/officeDocument/2006/relationships/image" Target="../media/image62.png"/><Relationship Id="rId4" Type="http://schemas.openxmlformats.org/officeDocument/2006/relationships/image" Target="../media/image54.png"/><Relationship Id="rId9" Type="http://schemas.openxmlformats.org/officeDocument/2006/relationships/image" Target="../media/image61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9.svg"/><Relationship Id="rId7" Type="http://schemas.openxmlformats.org/officeDocument/2006/relationships/image" Target="../media/image57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3.svg"/><Relationship Id="rId5" Type="http://schemas.openxmlformats.org/officeDocument/2006/relationships/image" Target="../media/image51.svg"/><Relationship Id="rId10" Type="http://schemas.openxmlformats.org/officeDocument/2006/relationships/image" Target="../media/image62.png"/><Relationship Id="rId4" Type="http://schemas.openxmlformats.org/officeDocument/2006/relationships/image" Target="../media/image50.png"/><Relationship Id="rId9" Type="http://schemas.openxmlformats.org/officeDocument/2006/relationships/image" Target="../media/image6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3167978-03E2-453B-A1CD-D6C5EDB427DB}"/>
              </a:ext>
            </a:extLst>
          </p:cNvPr>
          <p:cNvGrpSpPr/>
          <p:nvPr/>
        </p:nvGrpSpPr>
        <p:grpSpPr>
          <a:xfrm>
            <a:off x="1828470" y="758970"/>
            <a:ext cx="8535060" cy="4159443"/>
            <a:chOff x="1979470" y="1141614"/>
            <a:chExt cx="8535060" cy="4159443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69696BD-3F33-481C-99F4-CB35A6BB1AC4}"/>
                </a:ext>
              </a:extLst>
            </p:cNvPr>
            <p:cNvSpPr txBox="1"/>
            <p:nvPr/>
          </p:nvSpPr>
          <p:spPr>
            <a:xfrm>
              <a:off x="1979470" y="1141614"/>
              <a:ext cx="194446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00" b="1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L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B4A1A57-B876-4EA1-BAB8-8807888A7A6E}"/>
                </a:ext>
              </a:extLst>
            </p:cNvPr>
            <p:cNvSpPr txBox="1"/>
            <p:nvPr/>
          </p:nvSpPr>
          <p:spPr>
            <a:xfrm>
              <a:off x="3578130" y="2105561"/>
              <a:ext cx="194445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evel</a:t>
              </a:r>
            </a:p>
          </p:txBody>
        </p: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F6C5CA00-4FA5-471F-AA74-BA287318EAB9}"/>
                </a:ext>
              </a:extLst>
            </p:cNvPr>
            <p:cNvSpPr/>
            <p:nvPr/>
          </p:nvSpPr>
          <p:spPr>
            <a:xfrm>
              <a:off x="3454326" y="3169279"/>
              <a:ext cx="2001594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9B22AD1D-5D4E-4612-9DD8-559685969A01}"/>
                </a:ext>
              </a:extLst>
            </p:cNvPr>
            <p:cNvSpPr/>
            <p:nvPr/>
          </p:nvSpPr>
          <p:spPr>
            <a:xfrm rot="5400000">
              <a:off x="4837756" y="3524265"/>
              <a:ext cx="1006483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1847D9EF-952F-425A-9414-1A38F21BE503}"/>
                </a:ext>
              </a:extLst>
            </p:cNvPr>
            <p:cNvSpPr/>
            <p:nvPr/>
          </p:nvSpPr>
          <p:spPr>
            <a:xfrm>
              <a:off x="5192740" y="4027507"/>
              <a:ext cx="2490013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8C18063-7384-45F1-B3A6-DA6694EE0613}"/>
                </a:ext>
              </a:extLst>
            </p:cNvPr>
            <p:cNvSpPr txBox="1"/>
            <p:nvPr/>
          </p:nvSpPr>
          <p:spPr>
            <a:xfrm>
              <a:off x="5608052" y="3162122"/>
              <a:ext cx="19444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With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7A7D4E64-34AD-4B67-81D5-5C1BFC0265A8}"/>
                </a:ext>
              </a:extLst>
            </p:cNvPr>
            <p:cNvSpPr/>
            <p:nvPr/>
          </p:nvSpPr>
          <p:spPr>
            <a:xfrm rot="5400000">
              <a:off x="7049269" y="4382493"/>
              <a:ext cx="1006483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A364C083-AC7C-49C7-B7A0-98F183032685}"/>
                </a:ext>
              </a:extLst>
            </p:cNvPr>
            <p:cNvSpPr/>
            <p:nvPr/>
          </p:nvSpPr>
          <p:spPr>
            <a:xfrm>
              <a:off x="7404254" y="4774271"/>
              <a:ext cx="2092716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6BC4FF27-DF76-448B-8047-4194BE414EA5}"/>
                </a:ext>
              </a:extLst>
            </p:cNvPr>
            <p:cNvSpPr txBox="1"/>
            <p:nvPr/>
          </p:nvSpPr>
          <p:spPr>
            <a:xfrm>
              <a:off x="7830970" y="3707126"/>
              <a:ext cx="26835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Me</a:t>
              </a:r>
            </a:p>
          </p:txBody>
        </p:sp>
        <p:sp>
          <p:nvSpPr>
            <p:cNvPr id="3" name="Gleichschenkliges Dreieck 2">
              <a:extLst>
                <a:ext uri="{FF2B5EF4-FFF2-40B4-BE49-F238E27FC236}">
                  <a16:creationId xmlns:a16="http://schemas.microsoft.com/office/drawing/2014/main" id="{518E0B05-F4C1-4D58-8836-851D7CE44959}"/>
                </a:ext>
              </a:extLst>
            </p:cNvPr>
            <p:cNvSpPr/>
            <p:nvPr/>
          </p:nvSpPr>
          <p:spPr>
            <a:xfrm rot="5400000">
              <a:off x="9444758" y="4596209"/>
              <a:ext cx="757059" cy="652637"/>
            </a:xfrm>
            <a:prstGeom prst="triangle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B681094D-C342-4D20-A3D2-78A6C239AB52}"/>
              </a:ext>
            </a:extLst>
          </p:cNvPr>
          <p:cNvSpPr txBox="1"/>
          <p:nvPr/>
        </p:nvSpPr>
        <p:spPr>
          <a:xfrm>
            <a:off x="6976951" y="6235611"/>
            <a:ext cx="5203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T</a:t>
            </a:r>
            <a:r>
              <a:rPr lang="en-US" sz="28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he  </a:t>
            </a:r>
            <a:r>
              <a:rPr lang="en-US" sz="32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I</a:t>
            </a:r>
            <a:r>
              <a:rPr lang="en-US" sz="28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solated  </a:t>
            </a:r>
            <a:r>
              <a:rPr lang="en-US" sz="32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D</a:t>
            </a:r>
            <a:r>
              <a:rPr lang="en-US" sz="28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ucks </a:t>
            </a:r>
          </a:p>
        </p:txBody>
      </p:sp>
    </p:spTree>
    <p:extLst>
      <p:ext uri="{BB962C8B-B14F-4D97-AF65-F5344CB8AC3E}">
        <p14:creationId xmlns:p14="http://schemas.microsoft.com/office/powerpoint/2010/main" val="1570183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39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Storytelling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4711C09-40D9-4165-B951-EB8FCA1A1657}"/>
              </a:ext>
            </a:extLst>
          </p:cNvPr>
          <p:cNvGrpSpPr/>
          <p:nvPr/>
        </p:nvGrpSpPr>
        <p:grpSpPr>
          <a:xfrm>
            <a:off x="1796237" y="1238414"/>
            <a:ext cx="3195723" cy="5073669"/>
            <a:chOff x="1898490" y="1238414"/>
            <a:chExt cx="3195723" cy="5073669"/>
          </a:xfrm>
        </p:grpSpPr>
        <p:sp>
          <p:nvSpPr>
            <p:cNvPr id="21" name="Achteck 20">
              <a:extLst>
                <a:ext uri="{FF2B5EF4-FFF2-40B4-BE49-F238E27FC236}">
                  <a16:creationId xmlns:a16="http://schemas.microsoft.com/office/drawing/2014/main" id="{D4C0D2EC-6E03-4226-9F9A-76D2B268EFD1}"/>
                </a:ext>
              </a:extLst>
            </p:cNvPr>
            <p:cNvSpPr/>
            <p:nvPr/>
          </p:nvSpPr>
          <p:spPr>
            <a:xfrm>
              <a:off x="1898490" y="1589513"/>
              <a:ext cx="3195723" cy="3195723"/>
            </a:xfrm>
            <a:prstGeom prst="octagon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3000465D-59DD-48DA-A678-0B43161C7579}"/>
                </a:ext>
              </a:extLst>
            </p:cNvPr>
            <p:cNvSpPr txBox="1"/>
            <p:nvPr/>
          </p:nvSpPr>
          <p:spPr>
            <a:xfrm>
              <a:off x="2002350" y="4927088"/>
              <a:ext cx="29880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Transformation</a:t>
              </a:r>
              <a:r>
                <a:rPr lang="en-US" sz="2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 of aesthetics, space, and gameplay</a:t>
              </a:r>
              <a:endParaRPr lang="en-US" sz="2800" dirty="0">
                <a:solidFill>
                  <a:srgbClr val="FF9999"/>
                </a:solidFill>
                <a:latin typeface="Adobe Garamond Pro Bold" panose="02020702060506020403" pitchFamily="18" charset="0"/>
              </a:endParaRPr>
            </a:p>
          </p:txBody>
        </p:sp>
        <p:sp>
          <p:nvSpPr>
            <p:cNvPr id="17" name="Achteck 16">
              <a:extLst>
                <a:ext uri="{FF2B5EF4-FFF2-40B4-BE49-F238E27FC236}">
                  <a16:creationId xmlns:a16="http://schemas.microsoft.com/office/drawing/2014/main" id="{582854C3-2952-4672-B027-9CC98DC29D98}"/>
                </a:ext>
              </a:extLst>
            </p:cNvPr>
            <p:cNvSpPr/>
            <p:nvPr/>
          </p:nvSpPr>
          <p:spPr>
            <a:xfrm>
              <a:off x="3201712" y="1297717"/>
              <a:ext cx="589280" cy="589280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ED39C51-7433-4A98-AC06-44AE8ABD67F1}"/>
                </a:ext>
              </a:extLst>
            </p:cNvPr>
            <p:cNvSpPr txBox="1"/>
            <p:nvPr/>
          </p:nvSpPr>
          <p:spPr>
            <a:xfrm>
              <a:off x="3277954" y="1238414"/>
              <a:ext cx="43679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700" dirty="0">
                  <a:solidFill>
                    <a:srgbClr val="C9C9C9"/>
                  </a:solidFill>
                  <a:latin typeface="Copperplate Gothic Bold" panose="020B0604020202020204" pitchFamily="34" charset="0"/>
                </a:rPr>
                <a:t>1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82AA1569-31F7-49E0-85FB-F64B67A32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49289" y="2240312"/>
              <a:ext cx="1894123" cy="1894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434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39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Storytelling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F9DC73B7-2D44-4928-9C1A-E45FD8EA22AC}"/>
              </a:ext>
            </a:extLst>
          </p:cNvPr>
          <p:cNvGrpSpPr/>
          <p:nvPr/>
        </p:nvGrpSpPr>
        <p:grpSpPr>
          <a:xfrm>
            <a:off x="7175690" y="1238414"/>
            <a:ext cx="3195723" cy="5073669"/>
            <a:chOff x="7097789" y="1238414"/>
            <a:chExt cx="3195723" cy="5073669"/>
          </a:xfrm>
        </p:grpSpPr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0D5E8F69-BCB2-43AD-87A1-0E9ACA16C7BC}"/>
                </a:ext>
              </a:extLst>
            </p:cNvPr>
            <p:cNvSpPr txBox="1"/>
            <p:nvPr/>
          </p:nvSpPr>
          <p:spPr>
            <a:xfrm>
              <a:off x="7201652" y="4927088"/>
              <a:ext cx="29880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Fictional </a:t>
              </a:r>
              <a:r>
                <a:rPr lang="en-US" sz="28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developer comments </a:t>
              </a:r>
              <a:r>
                <a:rPr lang="en-US" sz="2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in the level</a:t>
              </a:r>
              <a:endParaRPr lang="en-US" sz="2800" dirty="0">
                <a:solidFill>
                  <a:srgbClr val="FF9999"/>
                </a:solidFill>
                <a:latin typeface="Adobe Garamond Pro Bold" panose="02020702060506020403" pitchFamily="18" charset="0"/>
              </a:endParaRPr>
            </a:p>
          </p:txBody>
        </p:sp>
        <p:sp>
          <p:nvSpPr>
            <p:cNvPr id="25" name="Achteck 24">
              <a:extLst>
                <a:ext uri="{FF2B5EF4-FFF2-40B4-BE49-F238E27FC236}">
                  <a16:creationId xmlns:a16="http://schemas.microsoft.com/office/drawing/2014/main" id="{C3842E2A-B556-4929-B8AD-5C24F5ED4279}"/>
                </a:ext>
              </a:extLst>
            </p:cNvPr>
            <p:cNvSpPr/>
            <p:nvPr/>
          </p:nvSpPr>
          <p:spPr>
            <a:xfrm>
              <a:off x="7097789" y="1589513"/>
              <a:ext cx="3195723" cy="319572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chteck 25">
              <a:extLst>
                <a:ext uri="{FF2B5EF4-FFF2-40B4-BE49-F238E27FC236}">
                  <a16:creationId xmlns:a16="http://schemas.microsoft.com/office/drawing/2014/main" id="{B8E74A83-6D00-42C8-9AB9-B981E41849A5}"/>
                </a:ext>
              </a:extLst>
            </p:cNvPr>
            <p:cNvSpPr/>
            <p:nvPr/>
          </p:nvSpPr>
          <p:spPr>
            <a:xfrm>
              <a:off x="8401011" y="1297717"/>
              <a:ext cx="589280" cy="589280"/>
            </a:xfrm>
            <a:prstGeom prst="octagon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07734A63-6672-4680-8CFE-6E3FF20B490F}"/>
                </a:ext>
              </a:extLst>
            </p:cNvPr>
            <p:cNvSpPr txBox="1"/>
            <p:nvPr/>
          </p:nvSpPr>
          <p:spPr>
            <a:xfrm>
              <a:off x="8477253" y="1238414"/>
              <a:ext cx="43679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700" dirty="0">
                  <a:solidFill>
                    <a:srgbClr val="595959"/>
                  </a:solidFill>
                  <a:latin typeface="Copperplate Gothic Bold" panose="020B0604020202020204" pitchFamily="34" charset="0"/>
                </a:rPr>
                <a:t>2</a:t>
              </a:r>
            </a:p>
          </p:txBody>
        </p: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F7D1537-BFA9-468F-AD5C-753FB6024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12538" y="2404261"/>
              <a:ext cx="1566224" cy="1566224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4711C09-40D9-4165-B951-EB8FCA1A1657}"/>
              </a:ext>
            </a:extLst>
          </p:cNvPr>
          <p:cNvGrpSpPr/>
          <p:nvPr/>
        </p:nvGrpSpPr>
        <p:grpSpPr>
          <a:xfrm>
            <a:off x="1796237" y="1238414"/>
            <a:ext cx="3195723" cy="5073669"/>
            <a:chOff x="1898490" y="1238414"/>
            <a:chExt cx="3195723" cy="5073669"/>
          </a:xfrm>
        </p:grpSpPr>
        <p:sp>
          <p:nvSpPr>
            <p:cNvPr id="21" name="Achteck 20">
              <a:extLst>
                <a:ext uri="{FF2B5EF4-FFF2-40B4-BE49-F238E27FC236}">
                  <a16:creationId xmlns:a16="http://schemas.microsoft.com/office/drawing/2014/main" id="{D4C0D2EC-6E03-4226-9F9A-76D2B268EFD1}"/>
                </a:ext>
              </a:extLst>
            </p:cNvPr>
            <p:cNvSpPr/>
            <p:nvPr/>
          </p:nvSpPr>
          <p:spPr>
            <a:xfrm>
              <a:off x="1898490" y="1589513"/>
              <a:ext cx="3195723" cy="3195723"/>
            </a:xfrm>
            <a:prstGeom prst="octagon">
              <a:avLst/>
            </a:prstGeom>
            <a:solidFill>
              <a:srgbClr val="C9C9C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3000465D-59DD-48DA-A678-0B43161C7579}"/>
                </a:ext>
              </a:extLst>
            </p:cNvPr>
            <p:cNvSpPr txBox="1"/>
            <p:nvPr/>
          </p:nvSpPr>
          <p:spPr>
            <a:xfrm>
              <a:off x="2002350" y="4927088"/>
              <a:ext cx="29880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14B8A8">
                      <a:alpha val="20000"/>
                    </a:srgbClr>
                  </a:solidFill>
                  <a:latin typeface="Adobe Garamond Pro Bold" panose="02020702060506020403" pitchFamily="18" charset="0"/>
                </a:rPr>
                <a:t>Transformation</a:t>
              </a:r>
              <a:r>
                <a:rPr lang="en-US" sz="2800" dirty="0">
                  <a:solidFill>
                    <a:srgbClr val="595959">
                      <a:alpha val="20000"/>
                    </a:srgbClr>
                  </a:solidFill>
                  <a:latin typeface="Adobe Garamond Pro Bold" panose="02020702060506020403" pitchFamily="18" charset="0"/>
                </a:rPr>
                <a:t> of aesthetics, space, and gameplay</a:t>
              </a:r>
            </a:p>
          </p:txBody>
        </p:sp>
        <p:sp>
          <p:nvSpPr>
            <p:cNvPr id="17" name="Achteck 16">
              <a:extLst>
                <a:ext uri="{FF2B5EF4-FFF2-40B4-BE49-F238E27FC236}">
                  <a16:creationId xmlns:a16="http://schemas.microsoft.com/office/drawing/2014/main" id="{582854C3-2952-4672-B027-9CC98DC29D98}"/>
                </a:ext>
              </a:extLst>
            </p:cNvPr>
            <p:cNvSpPr/>
            <p:nvPr/>
          </p:nvSpPr>
          <p:spPr>
            <a:xfrm>
              <a:off x="3201712" y="1297717"/>
              <a:ext cx="589280" cy="589280"/>
            </a:xfrm>
            <a:prstGeom prst="oc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ED39C51-7433-4A98-AC06-44AE8ABD67F1}"/>
                </a:ext>
              </a:extLst>
            </p:cNvPr>
            <p:cNvSpPr txBox="1"/>
            <p:nvPr/>
          </p:nvSpPr>
          <p:spPr>
            <a:xfrm>
              <a:off x="3277954" y="1238414"/>
              <a:ext cx="43679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700" dirty="0">
                  <a:solidFill>
                    <a:srgbClr val="C9C9C9">
                      <a:alpha val="30000"/>
                    </a:srgbClr>
                  </a:solidFill>
                  <a:latin typeface="Copperplate Gothic Bold" panose="020B0604020202020204" pitchFamily="34" charset="0"/>
                </a:rPr>
                <a:t>1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82AA1569-31F7-49E0-85FB-F64B67A32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49289" y="2240312"/>
              <a:ext cx="1894123" cy="1894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6690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39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Storytelling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F9DC73B7-2D44-4928-9C1A-E45FD8EA22AC}"/>
              </a:ext>
            </a:extLst>
          </p:cNvPr>
          <p:cNvGrpSpPr/>
          <p:nvPr/>
        </p:nvGrpSpPr>
        <p:grpSpPr>
          <a:xfrm>
            <a:off x="7175690" y="1238414"/>
            <a:ext cx="3195723" cy="5073669"/>
            <a:chOff x="7097789" y="1238414"/>
            <a:chExt cx="3195723" cy="5073669"/>
          </a:xfrm>
        </p:grpSpPr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0D5E8F69-BCB2-43AD-87A1-0E9ACA16C7BC}"/>
                </a:ext>
              </a:extLst>
            </p:cNvPr>
            <p:cNvSpPr txBox="1"/>
            <p:nvPr/>
          </p:nvSpPr>
          <p:spPr>
            <a:xfrm>
              <a:off x="7201652" y="4927088"/>
              <a:ext cx="29880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Fictional </a:t>
              </a:r>
              <a:r>
                <a:rPr lang="en-US" sz="28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developer comments </a:t>
              </a:r>
              <a:r>
                <a:rPr lang="en-US" sz="2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in the level</a:t>
              </a:r>
              <a:endParaRPr lang="en-US" sz="2800" dirty="0">
                <a:solidFill>
                  <a:srgbClr val="FF9999"/>
                </a:solidFill>
                <a:latin typeface="Adobe Garamond Pro Bold" panose="02020702060506020403" pitchFamily="18" charset="0"/>
              </a:endParaRPr>
            </a:p>
          </p:txBody>
        </p:sp>
        <p:sp>
          <p:nvSpPr>
            <p:cNvPr id="25" name="Achteck 24">
              <a:extLst>
                <a:ext uri="{FF2B5EF4-FFF2-40B4-BE49-F238E27FC236}">
                  <a16:creationId xmlns:a16="http://schemas.microsoft.com/office/drawing/2014/main" id="{C3842E2A-B556-4929-B8AD-5C24F5ED4279}"/>
                </a:ext>
              </a:extLst>
            </p:cNvPr>
            <p:cNvSpPr/>
            <p:nvPr/>
          </p:nvSpPr>
          <p:spPr>
            <a:xfrm>
              <a:off x="7097789" y="1589513"/>
              <a:ext cx="3195723" cy="319572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chteck 25">
              <a:extLst>
                <a:ext uri="{FF2B5EF4-FFF2-40B4-BE49-F238E27FC236}">
                  <a16:creationId xmlns:a16="http://schemas.microsoft.com/office/drawing/2014/main" id="{B8E74A83-6D00-42C8-9AB9-B981E41849A5}"/>
                </a:ext>
              </a:extLst>
            </p:cNvPr>
            <p:cNvSpPr/>
            <p:nvPr/>
          </p:nvSpPr>
          <p:spPr>
            <a:xfrm>
              <a:off x="8401011" y="1297717"/>
              <a:ext cx="589280" cy="589280"/>
            </a:xfrm>
            <a:prstGeom prst="octagon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07734A63-6672-4680-8CFE-6E3FF20B490F}"/>
                </a:ext>
              </a:extLst>
            </p:cNvPr>
            <p:cNvSpPr txBox="1"/>
            <p:nvPr/>
          </p:nvSpPr>
          <p:spPr>
            <a:xfrm>
              <a:off x="8477253" y="1238414"/>
              <a:ext cx="43679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700" dirty="0">
                  <a:solidFill>
                    <a:srgbClr val="595959"/>
                  </a:solidFill>
                  <a:latin typeface="Copperplate Gothic Bold" panose="020B0604020202020204" pitchFamily="34" charset="0"/>
                </a:rPr>
                <a:t>2</a:t>
              </a:r>
            </a:p>
          </p:txBody>
        </p: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F7D1537-BFA9-468F-AD5C-753FB6024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12538" y="2404261"/>
              <a:ext cx="1566224" cy="1566224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4711C09-40D9-4165-B951-EB8FCA1A1657}"/>
              </a:ext>
            </a:extLst>
          </p:cNvPr>
          <p:cNvGrpSpPr/>
          <p:nvPr/>
        </p:nvGrpSpPr>
        <p:grpSpPr>
          <a:xfrm>
            <a:off x="1796237" y="1238414"/>
            <a:ext cx="3195723" cy="5073669"/>
            <a:chOff x="1898490" y="1238414"/>
            <a:chExt cx="3195723" cy="5073669"/>
          </a:xfrm>
        </p:grpSpPr>
        <p:sp>
          <p:nvSpPr>
            <p:cNvPr id="21" name="Achteck 20">
              <a:extLst>
                <a:ext uri="{FF2B5EF4-FFF2-40B4-BE49-F238E27FC236}">
                  <a16:creationId xmlns:a16="http://schemas.microsoft.com/office/drawing/2014/main" id="{D4C0D2EC-6E03-4226-9F9A-76D2B268EFD1}"/>
                </a:ext>
              </a:extLst>
            </p:cNvPr>
            <p:cNvSpPr/>
            <p:nvPr/>
          </p:nvSpPr>
          <p:spPr>
            <a:xfrm>
              <a:off x="1898490" y="1589513"/>
              <a:ext cx="3195723" cy="3195723"/>
            </a:xfrm>
            <a:prstGeom prst="octagon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3000465D-59DD-48DA-A678-0B43161C7579}"/>
                </a:ext>
              </a:extLst>
            </p:cNvPr>
            <p:cNvSpPr txBox="1"/>
            <p:nvPr/>
          </p:nvSpPr>
          <p:spPr>
            <a:xfrm>
              <a:off x="2002350" y="4927088"/>
              <a:ext cx="29880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Transformation</a:t>
              </a:r>
              <a:r>
                <a:rPr lang="en-US" sz="2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 of aesthetics, space, and gameplay</a:t>
              </a:r>
              <a:endParaRPr lang="en-US" sz="2800" dirty="0">
                <a:solidFill>
                  <a:srgbClr val="FF9999"/>
                </a:solidFill>
                <a:latin typeface="Adobe Garamond Pro Bold" panose="02020702060506020403" pitchFamily="18" charset="0"/>
              </a:endParaRPr>
            </a:p>
          </p:txBody>
        </p:sp>
        <p:sp>
          <p:nvSpPr>
            <p:cNvPr id="17" name="Achteck 16">
              <a:extLst>
                <a:ext uri="{FF2B5EF4-FFF2-40B4-BE49-F238E27FC236}">
                  <a16:creationId xmlns:a16="http://schemas.microsoft.com/office/drawing/2014/main" id="{582854C3-2952-4672-B027-9CC98DC29D98}"/>
                </a:ext>
              </a:extLst>
            </p:cNvPr>
            <p:cNvSpPr/>
            <p:nvPr/>
          </p:nvSpPr>
          <p:spPr>
            <a:xfrm>
              <a:off x="3201712" y="1297717"/>
              <a:ext cx="589280" cy="589280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ED39C51-7433-4A98-AC06-44AE8ABD67F1}"/>
                </a:ext>
              </a:extLst>
            </p:cNvPr>
            <p:cNvSpPr txBox="1"/>
            <p:nvPr/>
          </p:nvSpPr>
          <p:spPr>
            <a:xfrm>
              <a:off x="3277954" y="1238414"/>
              <a:ext cx="43679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700" dirty="0">
                  <a:solidFill>
                    <a:srgbClr val="C9C9C9"/>
                  </a:solidFill>
                  <a:latin typeface="Copperplate Gothic Bold" panose="020B0604020202020204" pitchFamily="34" charset="0"/>
                </a:rPr>
                <a:t>1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82AA1569-31F7-49E0-85FB-F64B67A32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49289" y="2240312"/>
              <a:ext cx="1894123" cy="1894123"/>
            </a:xfrm>
            <a:prstGeom prst="rect">
              <a:avLst/>
            </a:prstGeom>
          </p:spPr>
        </p:pic>
      </p:grp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EE591D55-36C6-42C7-BB52-646522D1D04C}"/>
              </a:ext>
            </a:extLst>
          </p:cNvPr>
          <p:cNvCxnSpPr/>
          <p:nvPr/>
        </p:nvCxnSpPr>
        <p:spPr>
          <a:xfrm>
            <a:off x="4991960" y="3187373"/>
            <a:ext cx="2183730" cy="0"/>
          </a:xfrm>
          <a:prstGeom prst="straightConnector1">
            <a:avLst/>
          </a:prstGeom>
          <a:ln w="76200">
            <a:solidFill>
              <a:srgbClr val="14B8A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5920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5716673-F65A-4A1A-8717-0B60A1FB9E6D}"/>
              </a:ext>
            </a:extLst>
          </p:cNvPr>
          <p:cNvGrpSpPr/>
          <p:nvPr/>
        </p:nvGrpSpPr>
        <p:grpSpPr>
          <a:xfrm>
            <a:off x="342993" y="442269"/>
            <a:ext cx="2806606" cy="2779243"/>
            <a:chOff x="7830836" y="1545395"/>
            <a:chExt cx="2257516" cy="2235506"/>
          </a:xfrm>
        </p:grpSpPr>
        <p:sp>
          <p:nvSpPr>
            <p:cNvPr id="41" name="Achteck 40">
              <a:extLst>
                <a:ext uri="{FF2B5EF4-FFF2-40B4-BE49-F238E27FC236}">
                  <a16:creationId xmlns:a16="http://schemas.microsoft.com/office/drawing/2014/main" id="{5C4E6D7D-8DE5-4C21-81A5-222FCC50DCC7}"/>
                </a:ext>
              </a:extLst>
            </p:cNvPr>
            <p:cNvSpPr/>
            <p:nvPr/>
          </p:nvSpPr>
          <p:spPr>
            <a:xfrm>
              <a:off x="7844385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2FABA302-9FA9-4052-B4C0-44F436FCC4D8}"/>
                </a:ext>
              </a:extLst>
            </p:cNvPr>
            <p:cNvSpPr txBox="1"/>
            <p:nvPr/>
          </p:nvSpPr>
          <p:spPr>
            <a:xfrm>
              <a:off x="7830836" y="2202176"/>
              <a:ext cx="2257516" cy="965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Developer </a:t>
              </a:r>
              <a:r>
                <a:rPr lang="en-US" sz="36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personalities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8548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9582545-D5B2-4639-9AA1-C6E70EA5341F}"/>
              </a:ext>
            </a:extLst>
          </p:cNvPr>
          <p:cNvGrpSpPr/>
          <p:nvPr/>
        </p:nvGrpSpPr>
        <p:grpSpPr>
          <a:xfrm>
            <a:off x="2513633" y="3609418"/>
            <a:ext cx="2806606" cy="2779243"/>
            <a:chOff x="7830836" y="1545395"/>
            <a:chExt cx="2257516" cy="2235506"/>
          </a:xfrm>
        </p:grpSpPr>
        <p:sp>
          <p:nvSpPr>
            <p:cNvPr id="14" name="Achteck 13">
              <a:extLst>
                <a:ext uri="{FF2B5EF4-FFF2-40B4-BE49-F238E27FC236}">
                  <a16:creationId xmlns:a16="http://schemas.microsoft.com/office/drawing/2014/main" id="{BA65EEC4-25C8-4A63-8C3B-D6D25A727E35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4E95128-3B48-48F7-8405-DF4F9B06C15B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6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Team </a:t>
              </a:r>
              <a:r>
                <a:rPr lang="en-US" sz="40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dynamics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5716673-F65A-4A1A-8717-0B60A1FB9E6D}"/>
              </a:ext>
            </a:extLst>
          </p:cNvPr>
          <p:cNvGrpSpPr/>
          <p:nvPr/>
        </p:nvGrpSpPr>
        <p:grpSpPr>
          <a:xfrm>
            <a:off x="342993" y="442269"/>
            <a:ext cx="2806606" cy="2779243"/>
            <a:chOff x="7830836" y="1545395"/>
            <a:chExt cx="2257516" cy="2235506"/>
          </a:xfrm>
        </p:grpSpPr>
        <p:sp>
          <p:nvSpPr>
            <p:cNvPr id="41" name="Achteck 40">
              <a:extLst>
                <a:ext uri="{FF2B5EF4-FFF2-40B4-BE49-F238E27FC236}">
                  <a16:creationId xmlns:a16="http://schemas.microsoft.com/office/drawing/2014/main" id="{5C4E6D7D-8DE5-4C21-81A5-222FCC50DCC7}"/>
                </a:ext>
              </a:extLst>
            </p:cNvPr>
            <p:cNvSpPr/>
            <p:nvPr/>
          </p:nvSpPr>
          <p:spPr>
            <a:xfrm>
              <a:off x="7844385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2FABA302-9FA9-4052-B4C0-44F436FCC4D8}"/>
                </a:ext>
              </a:extLst>
            </p:cNvPr>
            <p:cNvSpPr txBox="1"/>
            <p:nvPr/>
          </p:nvSpPr>
          <p:spPr>
            <a:xfrm>
              <a:off x="7830836" y="2202176"/>
              <a:ext cx="2257516" cy="965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Developer </a:t>
              </a:r>
              <a:r>
                <a:rPr lang="en-US" sz="36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personalities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182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9582545-D5B2-4639-9AA1-C6E70EA5341F}"/>
              </a:ext>
            </a:extLst>
          </p:cNvPr>
          <p:cNvGrpSpPr/>
          <p:nvPr/>
        </p:nvGrpSpPr>
        <p:grpSpPr>
          <a:xfrm>
            <a:off x="2513633" y="3609418"/>
            <a:ext cx="2806606" cy="2779243"/>
            <a:chOff x="7830836" y="1545395"/>
            <a:chExt cx="2257516" cy="2235506"/>
          </a:xfrm>
        </p:grpSpPr>
        <p:sp>
          <p:nvSpPr>
            <p:cNvPr id="14" name="Achteck 13">
              <a:extLst>
                <a:ext uri="{FF2B5EF4-FFF2-40B4-BE49-F238E27FC236}">
                  <a16:creationId xmlns:a16="http://schemas.microsoft.com/office/drawing/2014/main" id="{BA65EEC4-25C8-4A63-8C3B-D6D25A727E35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4E95128-3B48-48F7-8405-DF4F9B06C15B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6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Team </a:t>
              </a:r>
              <a:r>
                <a:rPr lang="en-US" sz="40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dynamics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090427A-561A-4D9B-9C24-881EEFDFFD48}"/>
              </a:ext>
            </a:extLst>
          </p:cNvPr>
          <p:cNvGrpSpPr/>
          <p:nvPr/>
        </p:nvGrpSpPr>
        <p:grpSpPr>
          <a:xfrm>
            <a:off x="4701121" y="469339"/>
            <a:ext cx="2806606" cy="2779243"/>
            <a:chOff x="7830836" y="1545395"/>
            <a:chExt cx="2257516" cy="2235506"/>
          </a:xfrm>
        </p:grpSpPr>
        <p:sp>
          <p:nvSpPr>
            <p:cNvPr id="32" name="Achteck 31">
              <a:extLst>
                <a:ext uri="{FF2B5EF4-FFF2-40B4-BE49-F238E27FC236}">
                  <a16:creationId xmlns:a16="http://schemas.microsoft.com/office/drawing/2014/main" id="{E6919627-BCA4-406F-8985-32B1D6DE0FF0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704DEBE4-227F-4053-A437-B574B0A707A6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6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Workflows</a:t>
              </a:r>
              <a:r>
                <a:rPr lang="en-US" sz="40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 &amp; processes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5716673-F65A-4A1A-8717-0B60A1FB9E6D}"/>
              </a:ext>
            </a:extLst>
          </p:cNvPr>
          <p:cNvGrpSpPr/>
          <p:nvPr/>
        </p:nvGrpSpPr>
        <p:grpSpPr>
          <a:xfrm>
            <a:off x="342993" y="442269"/>
            <a:ext cx="2806606" cy="2779243"/>
            <a:chOff x="7830836" y="1545395"/>
            <a:chExt cx="2257516" cy="2235506"/>
          </a:xfrm>
        </p:grpSpPr>
        <p:sp>
          <p:nvSpPr>
            <p:cNvPr id="41" name="Achteck 40">
              <a:extLst>
                <a:ext uri="{FF2B5EF4-FFF2-40B4-BE49-F238E27FC236}">
                  <a16:creationId xmlns:a16="http://schemas.microsoft.com/office/drawing/2014/main" id="{5C4E6D7D-8DE5-4C21-81A5-222FCC50DCC7}"/>
                </a:ext>
              </a:extLst>
            </p:cNvPr>
            <p:cNvSpPr/>
            <p:nvPr/>
          </p:nvSpPr>
          <p:spPr>
            <a:xfrm>
              <a:off x="7844385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2FABA302-9FA9-4052-B4C0-44F436FCC4D8}"/>
                </a:ext>
              </a:extLst>
            </p:cNvPr>
            <p:cNvSpPr txBox="1"/>
            <p:nvPr/>
          </p:nvSpPr>
          <p:spPr>
            <a:xfrm>
              <a:off x="7830836" y="2202176"/>
              <a:ext cx="2257516" cy="965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Developer </a:t>
              </a:r>
              <a:r>
                <a:rPr lang="en-US" sz="36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personalities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9327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9582545-D5B2-4639-9AA1-C6E70EA5341F}"/>
              </a:ext>
            </a:extLst>
          </p:cNvPr>
          <p:cNvGrpSpPr/>
          <p:nvPr/>
        </p:nvGrpSpPr>
        <p:grpSpPr>
          <a:xfrm>
            <a:off x="2513633" y="3609418"/>
            <a:ext cx="2806606" cy="2779243"/>
            <a:chOff x="7830836" y="1545395"/>
            <a:chExt cx="2257516" cy="2235506"/>
          </a:xfrm>
        </p:grpSpPr>
        <p:sp>
          <p:nvSpPr>
            <p:cNvPr id="14" name="Achteck 13">
              <a:extLst>
                <a:ext uri="{FF2B5EF4-FFF2-40B4-BE49-F238E27FC236}">
                  <a16:creationId xmlns:a16="http://schemas.microsoft.com/office/drawing/2014/main" id="{BA65EEC4-25C8-4A63-8C3B-D6D25A727E35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4E95128-3B48-48F7-8405-DF4F9B06C15B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6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Team </a:t>
              </a:r>
              <a:r>
                <a:rPr lang="en-US" sz="40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dynamics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9A8482E-E7F0-495A-9617-6188D651C040}"/>
              </a:ext>
            </a:extLst>
          </p:cNvPr>
          <p:cNvGrpSpPr/>
          <p:nvPr/>
        </p:nvGrpSpPr>
        <p:grpSpPr>
          <a:xfrm>
            <a:off x="6871763" y="3609417"/>
            <a:ext cx="2806606" cy="2779243"/>
            <a:chOff x="7830836" y="1545395"/>
            <a:chExt cx="2257516" cy="2235506"/>
          </a:xfrm>
        </p:grpSpPr>
        <p:sp>
          <p:nvSpPr>
            <p:cNvPr id="27" name="Achteck 26">
              <a:extLst>
                <a:ext uri="{FF2B5EF4-FFF2-40B4-BE49-F238E27FC236}">
                  <a16:creationId xmlns:a16="http://schemas.microsoft.com/office/drawing/2014/main" id="{D5D49345-3658-4F24-AB0D-22FD9EEDEA77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34B3F6DE-C1B4-409D-BE84-1637DFE2F19B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6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Unnoticed</a:t>
              </a:r>
            </a:p>
            <a:p>
              <a:pPr algn="ctr"/>
              <a:r>
                <a:rPr lang="en-US" sz="4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efforts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090427A-561A-4D9B-9C24-881EEFDFFD48}"/>
              </a:ext>
            </a:extLst>
          </p:cNvPr>
          <p:cNvGrpSpPr/>
          <p:nvPr/>
        </p:nvGrpSpPr>
        <p:grpSpPr>
          <a:xfrm>
            <a:off x="4701121" y="469339"/>
            <a:ext cx="2806606" cy="2779243"/>
            <a:chOff x="7830836" y="1545395"/>
            <a:chExt cx="2257516" cy="2235506"/>
          </a:xfrm>
        </p:grpSpPr>
        <p:sp>
          <p:nvSpPr>
            <p:cNvPr id="32" name="Achteck 31">
              <a:extLst>
                <a:ext uri="{FF2B5EF4-FFF2-40B4-BE49-F238E27FC236}">
                  <a16:creationId xmlns:a16="http://schemas.microsoft.com/office/drawing/2014/main" id="{E6919627-BCA4-406F-8985-32B1D6DE0FF0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704DEBE4-227F-4053-A437-B574B0A707A6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6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Workflows</a:t>
              </a:r>
              <a:r>
                <a:rPr lang="en-US" sz="40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 &amp; processes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5716673-F65A-4A1A-8717-0B60A1FB9E6D}"/>
              </a:ext>
            </a:extLst>
          </p:cNvPr>
          <p:cNvGrpSpPr/>
          <p:nvPr/>
        </p:nvGrpSpPr>
        <p:grpSpPr>
          <a:xfrm>
            <a:off x="342993" y="442269"/>
            <a:ext cx="2806606" cy="2779243"/>
            <a:chOff x="7830836" y="1545395"/>
            <a:chExt cx="2257516" cy="2235506"/>
          </a:xfrm>
        </p:grpSpPr>
        <p:sp>
          <p:nvSpPr>
            <p:cNvPr id="41" name="Achteck 40">
              <a:extLst>
                <a:ext uri="{FF2B5EF4-FFF2-40B4-BE49-F238E27FC236}">
                  <a16:creationId xmlns:a16="http://schemas.microsoft.com/office/drawing/2014/main" id="{5C4E6D7D-8DE5-4C21-81A5-222FCC50DCC7}"/>
                </a:ext>
              </a:extLst>
            </p:cNvPr>
            <p:cNvSpPr/>
            <p:nvPr/>
          </p:nvSpPr>
          <p:spPr>
            <a:xfrm>
              <a:off x="7844385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2FABA302-9FA9-4052-B4C0-44F436FCC4D8}"/>
                </a:ext>
              </a:extLst>
            </p:cNvPr>
            <p:cNvSpPr txBox="1"/>
            <p:nvPr/>
          </p:nvSpPr>
          <p:spPr>
            <a:xfrm>
              <a:off x="7830836" y="2202176"/>
              <a:ext cx="2257516" cy="965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Developer </a:t>
              </a:r>
              <a:r>
                <a:rPr lang="en-US" sz="36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personalities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5422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9582545-D5B2-4639-9AA1-C6E70EA5341F}"/>
              </a:ext>
            </a:extLst>
          </p:cNvPr>
          <p:cNvGrpSpPr/>
          <p:nvPr/>
        </p:nvGrpSpPr>
        <p:grpSpPr>
          <a:xfrm>
            <a:off x="2513633" y="3609418"/>
            <a:ext cx="2806606" cy="2779243"/>
            <a:chOff x="7830836" y="1545395"/>
            <a:chExt cx="2257516" cy="2235506"/>
          </a:xfrm>
        </p:grpSpPr>
        <p:sp>
          <p:nvSpPr>
            <p:cNvPr id="14" name="Achteck 13">
              <a:extLst>
                <a:ext uri="{FF2B5EF4-FFF2-40B4-BE49-F238E27FC236}">
                  <a16:creationId xmlns:a16="http://schemas.microsoft.com/office/drawing/2014/main" id="{BA65EEC4-25C8-4A63-8C3B-D6D25A727E35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4E95128-3B48-48F7-8405-DF4F9B06C15B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6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Team </a:t>
              </a:r>
              <a:r>
                <a:rPr lang="en-US" sz="40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dynamics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9A8482E-E7F0-495A-9617-6188D651C040}"/>
              </a:ext>
            </a:extLst>
          </p:cNvPr>
          <p:cNvGrpSpPr/>
          <p:nvPr/>
        </p:nvGrpSpPr>
        <p:grpSpPr>
          <a:xfrm>
            <a:off x="6871763" y="3609417"/>
            <a:ext cx="2806606" cy="2779243"/>
            <a:chOff x="7830836" y="1545395"/>
            <a:chExt cx="2257516" cy="2235506"/>
          </a:xfrm>
        </p:grpSpPr>
        <p:sp>
          <p:nvSpPr>
            <p:cNvPr id="27" name="Achteck 26">
              <a:extLst>
                <a:ext uri="{FF2B5EF4-FFF2-40B4-BE49-F238E27FC236}">
                  <a16:creationId xmlns:a16="http://schemas.microsoft.com/office/drawing/2014/main" id="{D5D49345-3658-4F24-AB0D-22FD9EEDEA77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34B3F6DE-C1B4-409D-BE84-1637DFE2F19B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6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Unnoticed</a:t>
              </a:r>
            </a:p>
            <a:p>
              <a:pPr algn="ctr"/>
              <a:r>
                <a:rPr lang="en-US" sz="4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efforts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090427A-561A-4D9B-9C24-881EEFDFFD48}"/>
              </a:ext>
            </a:extLst>
          </p:cNvPr>
          <p:cNvGrpSpPr/>
          <p:nvPr/>
        </p:nvGrpSpPr>
        <p:grpSpPr>
          <a:xfrm>
            <a:off x="4701121" y="469339"/>
            <a:ext cx="2806606" cy="2779243"/>
            <a:chOff x="7830836" y="1545395"/>
            <a:chExt cx="2257516" cy="2235506"/>
          </a:xfrm>
        </p:grpSpPr>
        <p:sp>
          <p:nvSpPr>
            <p:cNvPr id="32" name="Achteck 31">
              <a:extLst>
                <a:ext uri="{FF2B5EF4-FFF2-40B4-BE49-F238E27FC236}">
                  <a16:creationId xmlns:a16="http://schemas.microsoft.com/office/drawing/2014/main" id="{E6919627-BCA4-406F-8985-32B1D6DE0FF0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704DEBE4-227F-4053-A437-B574B0A707A6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6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Workflows</a:t>
              </a:r>
              <a:r>
                <a:rPr lang="en-US" sz="40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 &amp; processes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47FA2999-5FA8-416C-ACF1-8225BB41FD13}"/>
              </a:ext>
            </a:extLst>
          </p:cNvPr>
          <p:cNvGrpSpPr/>
          <p:nvPr/>
        </p:nvGrpSpPr>
        <p:grpSpPr>
          <a:xfrm>
            <a:off x="9042405" y="442268"/>
            <a:ext cx="2806606" cy="2779243"/>
            <a:chOff x="7830836" y="1545395"/>
            <a:chExt cx="2257516" cy="2235506"/>
          </a:xfrm>
        </p:grpSpPr>
        <p:sp>
          <p:nvSpPr>
            <p:cNvPr id="37" name="Achteck 36">
              <a:extLst>
                <a:ext uri="{FF2B5EF4-FFF2-40B4-BE49-F238E27FC236}">
                  <a16:creationId xmlns:a16="http://schemas.microsoft.com/office/drawing/2014/main" id="{3D0DC966-E181-4B7E-86DE-269B18EE4E15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5BEA48F6-F5FA-4CD8-BA0E-ABED538DA057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6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External</a:t>
              </a:r>
            </a:p>
            <a:p>
              <a:pPr algn="ctr"/>
              <a:r>
                <a:rPr lang="en-US" sz="4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constraints</a:t>
              </a:r>
              <a:endParaRPr lang="en-US" sz="4000" dirty="0">
                <a:solidFill>
                  <a:srgbClr val="C9C9C9"/>
                </a:solidFill>
                <a:latin typeface="Adobe Garamond Pro Bold" panose="02020702060506020403" pitchFamily="18" charset="0"/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5716673-F65A-4A1A-8717-0B60A1FB9E6D}"/>
              </a:ext>
            </a:extLst>
          </p:cNvPr>
          <p:cNvGrpSpPr/>
          <p:nvPr/>
        </p:nvGrpSpPr>
        <p:grpSpPr>
          <a:xfrm>
            <a:off x="342993" y="442269"/>
            <a:ext cx="2806606" cy="2779243"/>
            <a:chOff x="7830836" y="1545395"/>
            <a:chExt cx="2257516" cy="2235506"/>
          </a:xfrm>
        </p:grpSpPr>
        <p:sp>
          <p:nvSpPr>
            <p:cNvPr id="41" name="Achteck 40">
              <a:extLst>
                <a:ext uri="{FF2B5EF4-FFF2-40B4-BE49-F238E27FC236}">
                  <a16:creationId xmlns:a16="http://schemas.microsoft.com/office/drawing/2014/main" id="{5C4E6D7D-8DE5-4C21-81A5-222FCC50DCC7}"/>
                </a:ext>
              </a:extLst>
            </p:cNvPr>
            <p:cNvSpPr/>
            <p:nvPr/>
          </p:nvSpPr>
          <p:spPr>
            <a:xfrm>
              <a:off x="7844385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2FABA302-9FA9-4052-B4C0-44F436FCC4D8}"/>
                </a:ext>
              </a:extLst>
            </p:cNvPr>
            <p:cNvSpPr txBox="1"/>
            <p:nvPr/>
          </p:nvSpPr>
          <p:spPr>
            <a:xfrm>
              <a:off x="7830836" y="2202176"/>
              <a:ext cx="2257516" cy="965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Developer </a:t>
              </a:r>
              <a:r>
                <a:rPr lang="en-US" sz="36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personalities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994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DDAC7B91-668D-4C15-B536-6395C492E1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r="18889"/>
          <a:stretch/>
        </p:blipFill>
        <p:spPr>
          <a:xfrm>
            <a:off x="564990" y="2190700"/>
            <a:ext cx="3195723" cy="3195723"/>
          </a:xfrm>
          <a:prstGeom prst="octagon">
            <a:avLst/>
          </a:prstGeom>
        </p:spPr>
      </p:pic>
      <p:pic>
        <p:nvPicPr>
          <p:cNvPr id="10" name="Grafik 9" descr="Ein Bild, das Mann, Person, drinnen, haltend enthält.&#10;&#10;Automatisch generierte Beschreibung">
            <a:extLst>
              <a:ext uri="{FF2B5EF4-FFF2-40B4-BE49-F238E27FC236}">
                <a16:creationId xmlns:a16="http://schemas.microsoft.com/office/drawing/2014/main" id="{DFDDAB78-EACE-4347-BE3C-83CE5E85BE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99" r="16699"/>
          <a:stretch/>
        </p:blipFill>
        <p:spPr>
          <a:xfrm>
            <a:off x="4500525" y="1355500"/>
            <a:ext cx="3190949" cy="3190949"/>
          </a:xfrm>
          <a:prstGeom prst="octagon">
            <a:avLst/>
          </a:prstGeom>
        </p:spPr>
      </p:pic>
      <p:pic>
        <p:nvPicPr>
          <p:cNvPr id="18" name="Grafik 17" descr="Ein Bild, das Spielzeug, drinnen, Tisch, Foto enthält.&#10;&#10;Automatisch generierte Beschreibung">
            <a:extLst>
              <a:ext uri="{FF2B5EF4-FFF2-40B4-BE49-F238E27FC236}">
                <a16:creationId xmlns:a16="http://schemas.microsoft.com/office/drawing/2014/main" id="{10404F92-AA1E-4BB1-9A74-5A6BDA82A6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003" b="4992"/>
          <a:stretch/>
        </p:blipFill>
        <p:spPr>
          <a:xfrm>
            <a:off x="8418712" y="2190700"/>
            <a:ext cx="3211189" cy="3211189"/>
          </a:xfrm>
          <a:prstGeom prst="octagon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69696BD-3F33-481C-99F4-CB35A6BB1AC4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Experimental</a:t>
            </a:r>
            <a:r>
              <a:rPr lang="en-US" sz="5400" b="1" dirty="0">
                <a:latin typeface="Adobe Garamond Pro Bold" panose="02020702060506020403" pitchFamily="18" charset="0"/>
              </a:rPr>
              <a:t> Aspects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BBA6FB3-C682-4989-AEDC-AF43FFDF9A18}"/>
              </a:ext>
            </a:extLst>
          </p:cNvPr>
          <p:cNvSpPr/>
          <p:nvPr/>
        </p:nvSpPr>
        <p:spPr>
          <a:xfrm>
            <a:off x="388707" y="5166203"/>
            <a:ext cx="3548290" cy="160226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099B4A3-4B6B-4467-9BC4-6DB727EA567B}"/>
              </a:ext>
            </a:extLst>
          </p:cNvPr>
          <p:cNvSpPr txBox="1"/>
          <p:nvPr/>
        </p:nvSpPr>
        <p:spPr>
          <a:xfrm>
            <a:off x="122881" y="5316368"/>
            <a:ext cx="42982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Game about</a:t>
            </a:r>
          </a:p>
          <a:p>
            <a:pPr algn="ctr"/>
            <a:r>
              <a:rPr lang="en-US" sz="38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game development</a:t>
            </a:r>
          </a:p>
        </p:txBody>
      </p:sp>
      <p:sp>
        <p:nvSpPr>
          <p:cNvPr id="3" name="Achteck 2">
            <a:extLst>
              <a:ext uri="{FF2B5EF4-FFF2-40B4-BE49-F238E27FC236}">
                <a16:creationId xmlns:a16="http://schemas.microsoft.com/office/drawing/2014/main" id="{1CBFC218-5777-4B91-846D-1A900184CC9B}"/>
              </a:ext>
            </a:extLst>
          </p:cNvPr>
          <p:cNvSpPr/>
          <p:nvPr/>
        </p:nvSpPr>
        <p:spPr>
          <a:xfrm>
            <a:off x="1868212" y="1898903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F5A98E6-D9C3-4A54-ACCA-47133AE0A18F}"/>
              </a:ext>
            </a:extLst>
          </p:cNvPr>
          <p:cNvSpPr txBox="1"/>
          <p:nvPr/>
        </p:nvSpPr>
        <p:spPr>
          <a:xfrm>
            <a:off x="1944454" y="1839600"/>
            <a:ext cx="43679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D7234BB-0DEB-4743-B587-6E51E7F97921}"/>
              </a:ext>
            </a:extLst>
          </p:cNvPr>
          <p:cNvSpPr/>
          <p:nvPr/>
        </p:nvSpPr>
        <p:spPr>
          <a:xfrm>
            <a:off x="8255003" y="5164910"/>
            <a:ext cx="3548290" cy="160226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EDD8B25-27A6-4960-9280-C7FCB92B77AD}"/>
              </a:ext>
            </a:extLst>
          </p:cNvPr>
          <p:cNvSpPr txBox="1"/>
          <p:nvPr/>
        </p:nvSpPr>
        <p:spPr>
          <a:xfrm>
            <a:off x="8056510" y="5315075"/>
            <a:ext cx="394527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Radical changes </a:t>
            </a:r>
            <a:r>
              <a:rPr lang="en-US" sz="3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in all elements</a:t>
            </a:r>
          </a:p>
        </p:txBody>
      </p:sp>
      <p:sp>
        <p:nvSpPr>
          <p:cNvPr id="24" name="Achteck 23">
            <a:extLst>
              <a:ext uri="{FF2B5EF4-FFF2-40B4-BE49-F238E27FC236}">
                <a16:creationId xmlns:a16="http://schemas.microsoft.com/office/drawing/2014/main" id="{D011EDB4-750F-4820-91B8-C6E35850979D}"/>
              </a:ext>
            </a:extLst>
          </p:cNvPr>
          <p:cNvSpPr/>
          <p:nvPr/>
        </p:nvSpPr>
        <p:spPr>
          <a:xfrm>
            <a:off x="9734508" y="1897610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1C57AC8-518B-440D-ABF5-0CB239FFC81F}"/>
              </a:ext>
            </a:extLst>
          </p:cNvPr>
          <p:cNvSpPr txBox="1"/>
          <p:nvPr/>
        </p:nvSpPr>
        <p:spPr>
          <a:xfrm>
            <a:off x="9734508" y="1838307"/>
            <a:ext cx="58928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3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26EB2E3B-A3BD-4BC0-85EC-5FAE50671AFB}"/>
              </a:ext>
            </a:extLst>
          </p:cNvPr>
          <p:cNvSpPr/>
          <p:nvPr/>
        </p:nvSpPr>
        <p:spPr>
          <a:xfrm>
            <a:off x="4321855" y="4331003"/>
            <a:ext cx="3548290" cy="160226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27C51AB-966D-4312-A18E-73C62BB27C13}"/>
              </a:ext>
            </a:extLst>
          </p:cNvPr>
          <p:cNvSpPr txBox="1"/>
          <p:nvPr/>
        </p:nvSpPr>
        <p:spPr>
          <a:xfrm>
            <a:off x="4155255" y="4481168"/>
            <a:ext cx="388149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Visualizing a </a:t>
            </a:r>
            <a:r>
              <a:rPr lang="en-US" sz="38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process</a:t>
            </a:r>
          </a:p>
        </p:txBody>
      </p:sp>
      <p:sp>
        <p:nvSpPr>
          <p:cNvPr id="36" name="Achteck 35">
            <a:extLst>
              <a:ext uri="{FF2B5EF4-FFF2-40B4-BE49-F238E27FC236}">
                <a16:creationId xmlns:a16="http://schemas.microsoft.com/office/drawing/2014/main" id="{71AFEB45-0567-4801-9651-D5882A1EA061}"/>
              </a:ext>
            </a:extLst>
          </p:cNvPr>
          <p:cNvSpPr/>
          <p:nvPr/>
        </p:nvSpPr>
        <p:spPr>
          <a:xfrm>
            <a:off x="5801360" y="1063703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4A9215C5-4584-488D-A8C9-9104694C4D4D}"/>
              </a:ext>
            </a:extLst>
          </p:cNvPr>
          <p:cNvSpPr txBox="1"/>
          <p:nvPr/>
        </p:nvSpPr>
        <p:spPr>
          <a:xfrm>
            <a:off x="5801360" y="1004400"/>
            <a:ext cx="58928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99324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3" y="81674"/>
            <a:ext cx="3437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The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Team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F76AC47-9F46-48DE-9755-428014F0B54F}"/>
              </a:ext>
            </a:extLst>
          </p:cNvPr>
          <p:cNvGrpSpPr/>
          <p:nvPr/>
        </p:nvGrpSpPr>
        <p:grpSpPr>
          <a:xfrm>
            <a:off x="4974018" y="1487957"/>
            <a:ext cx="2257516" cy="2235506"/>
            <a:chOff x="1094756" y="2256595"/>
            <a:chExt cx="2257516" cy="2235506"/>
          </a:xfrm>
        </p:grpSpPr>
        <p:sp>
          <p:nvSpPr>
            <p:cNvPr id="2" name="Achteck 1">
              <a:extLst>
                <a:ext uri="{FF2B5EF4-FFF2-40B4-BE49-F238E27FC236}">
                  <a16:creationId xmlns:a16="http://schemas.microsoft.com/office/drawing/2014/main" id="{EF71BEA3-E31F-4012-AEAC-188A5B8CC4A4}"/>
                </a:ext>
              </a:extLst>
            </p:cNvPr>
            <p:cNvSpPr/>
            <p:nvPr/>
          </p:nvSpPr>
          <p:spPr>
            <a:xfrm>
              <a:off x="1108306" y="22565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6C527DE6-368F-4EA5-877D-41F0DCC1AF20}"/>
                </a:ext>
              </a:extLst>
            </p:cNvPr>
            <p:cNvSpPr txBox="1"/>
            <p:nvPr/>
          </p:nvSpPr>
          <p:spPr>
            <a:xfrm>
              <a:off x="1094756" y="2890391"/>
              <a:ext cx="225751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Alexander</a:t>
              </a:r>
            </a:p>
            <a:p>
              <a:pPr algn="ctr"/>
              <a:r>
                <a:rPr lang="en-US" sz="32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Gerhards</a:t>
              </a: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0BCE44F-BF2C-4FA3-BF51-1A7A73E58563}"/>
              </a:ext>
            </a:extLst>
          </p:cNvPr>
          <p:cNvGrpSpPr/>
          <p:nvPr/>
        </p:nvGrpSpPr>
        <p:grpSpPr>
          <a:xfrm>
            <a:off x="8534401" y="1487957"/>
            <a:ext cx="2257516" cy="2235506"/>
            <a:chOff x="4274836" y="1616515"/>
            <a:chExt cx="2257516" cy="2235506"/>
          </a:xfrm>
        </p:grpSpPr>
        <p:sp>
          <p:nvSpPr>
            <p:cNvPr id="9" name="Achteck 8">
              <a:extLst>
                <a:ext uri="{FF2B5EF4-FFF2-40B4-BE49-F238E27FC236}">
                  <a16:creationId xmlns:a16="http://schemas.microsoft.com/office/drawing/2014/main" id="{1B3D47C6-67AF-4DBE-BD1F-B259B98D874B}"/>
                </a:ext>
              </a:extLst>
            </p:cNvPr>
            <p:cNvSpPr/>
            <p:nvPr/>
          </p:nvSpPr>
          <p:spPr>
            <a:xfrm>
              <a:off x="4288386" y="161651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3866AD04-C40F-4ACE-89F7-6C5C1B496538}"/>
                </a:ext>
              </a:extLst>
            </p:cNvPr>
            <p:cNvSpPr txBox="1"/>
            <p:nvPr/>
          </p:nvSpPr>
          <p:spPr>
            <a:xfrm>
              <a:off x="4274836" y="2250311"/>
              <a:ext cx="225751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Lars</a:t>
              </a:r>
            </a:p>
            <a:p>
              <a:pPr algn="ctr"/>
              <a:r>
                <a:rPr lang="en-US" sz="32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Kalthoff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2C2C6A3-D682-4948-AA2E-DD6622FC5B70}"/>
              </a:ext>
            </a:extLst>
          </p:cNvPr>
          <p:cNvGrpSpPr/>
          <p:nvPr/>
        </p:nvGrpSpPr>
        <p:grpSpPr>
          <a:xfrm>
            <a:off x="6767760" y="4216576"/>
            <a:ext cx="2257516" cy="2235506"/>
            <a:chOff x="7704197" y="4410515"/>
            <a:chExt cx="2257516" cy="2235506"/>
          </a:xfrm>
        </p:grpSpPr>
        <p:sp>
          <p:nvSpPr>
            <p:cNvPr id="12" name="Achteck 11">
              <a:extLst>
                <a:ext uri="{FF2B5EF4-FFF2-40B4-BE49-F238E27FC236}">
                  <a16:creationId xmlns:a16="http://schemas.microsoft.com/office/drawing/2014/main" id="{1D5AD99B-AE8B-48F6-B2D5-7B2B3ADF267D}"/>
                </a:ext>
              </a:extLst>
            </p:cNvPr>
            <p:cNvSpPr/>
            <p:nvPr/>
          </p:nvSpPr>
          <p:spPr>
            <a:xfrm>
              <a:off x="7717747" y="441051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FE5FA0C6-2F4B-4AF5-B19C-86B29371B1DD}"/>
                </a:ext>
              </a:extLst>
            </p:cNvPr>
            <p:cNvSpPr txBox="1"/>
            <p:nvPr/>
          </p:nvSpPr>
          <p:spPr>
            <a:xfrm>
              <a:off x="7704197" y="5044311"/>
              <a:ext cx="225751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Robert</a:t>
              </a:r>
            </a:p>
            <a:p>
              <a:pPr algn="ctr"/>
              <a:r>
                <a:rPr lang="en-US" sz="32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Pavic</a:t>
              </a:r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9582545-D5B2-4639-9AA1-C6E70EA5341F}"/>
              </a:ext>
            </a:extLst>
          </p:cNvPr>
          <p:cNvGrpSpPr/>
          <p:nvPr/>
        </p:nvGrpSpPr>
        <p:grpSpPr>
          <a:xfrm>
            <a:off x="1400085" y="1487957"/>
            <a:ext cx="2257516" cy="2235506"/>
            <a:chOff x="7830836" y="1545395"/>
            <a:chExt cx="2257516" cy="2235506"/>
          </a:xfrm>
        </p:grpSpPr>
        <p:sp>
          <p:nvSpPr>
            <p:cNvPr id="14" name="Achteck 13">
              <a:extLst>
                <a:ext uri="{FF2B5EF4-FFF2-40B4-BE49-F238E27FC236}">
                  <a16:creationId xmlns:a16="http://schemas.microsoft.com/office/drawing/2014/main" id="{BA65EEC4-25C8-4A63-8C3B-D6D25A727E35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4E95128-3B48-48F7-8405-DF4F9B06C15B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Ignacio</a:t>
              </a:r>
            </a:p>
            <a:p>
              <a:pPr algn="ctr"/>
              <a:r>
                <a:rPr lang="en-US" sz="32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Di Paola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8193DEA-A3AD-4D68-AE10-F7E6C4F158A5}"/>
              </a:ext>
            </a:extLst>
          </p:cNvPr>
          <p:cNvGrpSpPr/>
          <p:nvPr/>
        </p:nvGrpSpPr>
        <p:grpSpPr>
          <a:xfrm>
            <a:off x="3187052" y="4216576"/>
            <a:ext cx="2257516" cy="2235506"/>
            <a:chOff x="3363298" y="4217475"/>
            <a:chExt cx="2257516" cy="2235506"/>
          </a:xfrm>
        </p:grpSpPr>
        <p:sp>
          <p:nvSpPr>
            <p:cNvPr id="16" name="Achteck 15">
              <a:extLst>
                <a:ext uri="{FF2B5EF4-FFF2-40B4-BE49-F238E27FC236}">
                  <a16:creationId xmlns:a16="http://schemas.microsoft.com/office/drawing/2014/main" id="{CA061B3C-116E-47A0-9DE3-9F8DFB61B948}"/>
                </a:ext>
              </a:extLst>
            </p:cNvPr>
            <p:cNvSpPr/>
            <p:nvPr/>
          </p:nvSpPr>
          <p:spPr>
            <a:xfrm>
              <a:off x="3376848" y="421747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A30AF72E-C2F1-430A-9C32-2F0EA24658B3}"/>
                </a:ext>
              </a:extLst>
            </p:cNvPr>
            <p:cNvSpPr txBox="1"/>
            <p:nvPr/>
          </p:nvSpPr>
          <p:spPr>
            <a:xfrm>
              <a:off x="3363298" y="4851271"/>
              <a:ext cx="225751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Alexandru</a:t>
              </a:r>
            </a:p>
            <a:p>
              <a:pPr algn="ctr"/>
              <a:r>
                <a:rPr lang="en-US" sz="32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Negoescu</a:t>
              </a:r>
            </a:p>
          </p:txBody>
        </p:sp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4A8412F7-42BB-436C-8F8E-B27BB68BB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5986" y="4325880"/>
            <a:ext cx="619648" cy="61964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6ED0DA93-5081-4D47-86FF-7AEC054A5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68227" y="1586316"/>
            <a:ext cx="603414" cy="603412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05B3E67-6048-4D81-B41D-BAF209CACD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5955" y="3232242"/>
            <a:ext cx="387192" cy="38719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8208BDDA-1949-4D5C-B3EB-A5F9999AD8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0481" y="1651591"/>
            <a:ext cx="538139" cy="53813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80DBCC9-2E85-412F-B9B5-ECA6D2B9A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3911" y="1587119"/>
            <a:ext cx="603414" cy="603412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D87DF1B5-AE54-4E7B-81CE-7FADFA188E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69563" y="3248129"/>
            <a:ext cx="387192" cy="38719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FD3E3F56-7447-4006-88AB-A6494A2725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27448" y="4319058"/>
            <a:ext cx="538139" cy="53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03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Gebäude, Foto, Katze, lebend enthält.&#10;&#10;Automatisch generierte Beschreibung">
            <a:extLst>
              <a:ext uri="{FF2B5EF4-FFF2-40B4-BE49-F238E27FC236}">
                <a16:creationId xmlns:a16="http://schemas.microsoft.com/office/drawing/2014/main" id="{0B0405C4-0E52-4828-A0D2-E104AD090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47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Foto, Gebäude, verschieden, Tisch enthält.&#10;&#10;Automatisch generierte Beschreibung">
            <a:extLst>
              <a:ext uri="{FF2B5EF4-FFF2-40B4-BE49-F238E27FC236}">
                <a16:creationId xmlns:a16="http://schemas.microsoft.com/office/drawing/2014/main" id="{F77AEEDB-87BB-46E9-8691-3A69FCBF0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50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Sound</a:t>
            </a:r>
            <a:r>
              <a:rPr lang="en-US" sz="5400" b="1" dirty="0">
                <a:latin typeface="Adobe Garamond Pro Bold" panose="02020702060506020403" pitchFamily="18" charset="0"/>
              </a:rPr>
              <a:t> Design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713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chteck 4">
            <a:extLst>
              <a:ext uri="{FF2B5EF4-FFF2-40B4-BE49-F238E27FC236}">
                <a16:creationId xmlns:a16="http://schemas.microsoft.com/office/drawing/2014/main" id="{5754BCD0-8DF0-43A9-B7ED-4B8F500ECB0C}"/>
              </a:ext>
            </a:extLst>
          </p:cNvPr>
          <p:cNvSpPr/>
          <p:nvPr/>
        </p:nvSpPr>
        <p:spPr>
          <a:xfrm>
            <a:off x="692306" y="1727953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hteck 3">
            <a:extLst>
              <a:ext uri="{FF2B5EF4-FFF2-40B4-BE49-F238E27FC236}">
                <a16:creationId xmlns:a16="http://schemas.microsoft.com/office/drawing/2014/main" id="{01E68A0F-D5D0-485D-8323-2583DCFFCB41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A4A5C5-B51F-48A3-AC34-060F41661427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Free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libraries 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for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effects</a:t>
            </a:r>
            <a:endParaRPr lang="en-US" sz="4400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Sound</a:t>
            </a:r>
            <a:r>
              <a:rPr lang="en-US" sz="5400" b="1" dirty="0">
                <a:latin typeface="Adobe Garamond Pro Bold" panose="02020702060506020403" pitchFamily="18" charset="0"/>
              </a:rPr>
              <a:t> Design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5025F5A-3170-43E0-B906-79721FA66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384" y="1912678"/>
            <a:ext cx="613600" cy="6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39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chteck 38">
            <a:extLst>
              <a:ext uri="{FF2B5EF4-FFF2-40B4-BE49-F238E27FC236}">
                <a16:creationId xmlns:a16="http://schemas.microsoft.com/office/drawing/2014/main" id="{C76019E1-1A38-49A7-80D2-CF3461B130A0}"/>
              </a:ext>
            </a:extLst>
          </p:cNvPr>
          <p:cNvSpPr/>
          <p:nvPr/>
        </p:nvSpPr>
        <p:spPr>
          <a:xfrm>
            <a:off x="692305" y="3406114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chteck 39">
            <a:extLst>
              <a:ext uri="{FF2B5EF4-FFF2-40B4-BE49-F238E27FC236}">
                <a16:creationId xmlns:a16="http://schemas.microsoft.com/office/drawing/2014/main" id="{C87645A1-A11E-4C7B-BC7B-F9B03F8F0844}"/>
              </a:ext>
            </a:extLst>
          </p:cNvPr>
          <p:cNvSpPr/>
          <p:nvPr/>
        </p:nvSpPr>
        <p:spPr>
          <a:xfrm>
            <a:off x="694337" y="3406114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A6A049B-8CA8-4F0C-8C1D-617FF9A20B04}"/>
              </a:ext>
            </a:extLst>
          </p:cNvPr>
          <p:cNvSpPr txBox="1"/>
          <p:nvPr/>
        </p:nvSpPr>
        <p:spPr>
          <a:xfrm>
            <a:off x="2254139" y="3512918"/>
            <a:ext cx="896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Compose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and record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music</a:t>
            </a:r>
          </a:p>
        </p:txBody>
      </p:sp>
      <p:sp>
        <p:nvSpPr>
          <p:cNvPr id="5" name="Achteck 4">
            <a:extLst>
              <a:ext uri="{FF2B5EF4-FFF2-40B4-BE49-F238E27FC236}">
                <a16:creationId xmlns:a16="http://schemas.microsoft.com/office/drawing/2014/main" id="{5754BCD0-8DF0-43A9-B7ED-4B8F500ECB0C}"/>
              </a:ext>
            </a:extLst>
          </p:cNvPr>
          <p:cNvSpPr/>
          <p:nvPr/>
        </p:nvSpPr>
        <p:spPr>
          <a:xfrm>
            <a:off x="692306" y="1727953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hteck 3">
            <a:extLst>
              <a:ext uri="{FF2B5EF4-FFF2-40B4-BE49-F238E27FC236}">
                <a16:creationId xmlns:a16="http://schemas.microsoft.com/office/drawing/2014/main" id="{01E68A0F-D5D0-485D-8323-2583DCFFCB41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A4A5C5-B51F-48A3-AC34-060F41661427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Free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libraries 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for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effects</a:t>
            </a:r>
            <a:endParaRPr lang="en-US" sz="4400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Sound</a:t>
            </a:r>
            <a:r>
              <a:rPr lang="en-US" sz="5400" b="1" dirty="0">
                <a:latin typeface="Adobe Garamond Pro Bold" panose="02020702060506020403" pitchFamily="18" charset="0"/>
              </a:rPr>
              <a:t> Design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5025F5A-3170-43E0-B906-79721FA66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384" y="1912678"/>
            <a:ext cx="613600" cy="613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5E0E80E-C198-4A91-80F7-AB6B17EF1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062" y="3590838"/>
            <a:ext cx="613600" cy="6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45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chteck 38">
            <a:extLst>
              <a:ext uri="{FF2B5EF4-FFF2-40B4-BE49-F238E27FC236}">
                <a16:creationId xmlns:a16="http://schemas.microsoft.com/office/drawing/2014/main" id="{C76019E1-1A38-49A7-80D2-CF3461B130A0}"/>
              </a:ext>
            </a:extLst>
          </p:cNvPr>
          <p:cNvSpPr/>
          <p:nvPr/>
        </p:nvSpPr>
        <p:spPr>
          <a:xfrm>
            <a:off x="692305" y="3406114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chteck 39">
            <a:extLst>
              <a:ext uri="{FF2B5EF4-FFF2-40B4-BE49-F238E27FC236}">
                <a16:creationId xmlns:a16="http://schemas.microsoft.com/office/drawing/2014/main" id="{C87645A1-A11E-4C7B-BC7B-F9B03F8F0844}"/>
              </a:ext>
            </a:extLst>
          </p:cNvPr>
          <p:cNvSpPr/>
          <p:nvPr/>
        </p:nvSpPr>
        <p:spPr>
          <a:xfrm>
            <a:off x="694337" y="3406114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A6A049B-8CA8-4F0C-8C1D-617FF9A20B04}"/>
              </a:ext>
            </a:extLst>
          </p:cNvPr>
          <p:cNvSpPr txBox="1"/>
          <p:nvPr/>
        </p:nvSpPr>
        <p:spPr>
          <a:xfrm>
            <a:off x="2254139" y="3512918"/>
            <a:ext cx="896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Compose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and record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music</a:t>
            </a:r>
          </a:p>
        </p:txBody>
      </p:sp>
      <p:sp>
        <p:nvSpPr>
          <p:cNvPr id="5" name="Achteck 4">
            <a:extLst>
              <a:ext uri="{FF2B5EF4-FFF2-40B4-BE49-F238E27FC236}">
                <a16:creationId xmlns:a16="http://schemas.microsoft.com/office/drawing/2014/main" id="{5754BCD0-8DF0-43A9-B7ED-4B8F500ECB0C}"/>
              </a:ext>
            </a:extLst>
          </p:cNvPr>
          <p:cNvSpPr/>
          <p:nvPr/>
        </p:nvSpPr>
        <p:spPr>
          <a:xfrm>
            <a:off x="692306" y="1727953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hteck 3">
            <a:extLst>
              <a:ext uri="{FF2B5EF4-FFF2-40B4-BE49-F238E27FC236}">
                <a16:creationId xmlns:a16="http://schemas.microsoft.com/office/drawing/2014/main" id="{01E68A0F-D5D0-485D-8323-2583DCFFCB41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A4A5C5-B51F-48A3-AC34-060F41661427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Free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libraries 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for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effects</a:t>
            </a:r>
            <a:endParaRPr lang="en-US" sz="4400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47" name="Achteck 46">
            <a:extLst>
              <a:ext uri="{FF2B5EF4-FFF2-40B4-BE49-F238E27FC236}">
                <a16:creationId xmlns:a16="http://schemas.microsoft.com/office/drawing/2014/main" id="{E783338B-E514-483B-A0CB-8E80C6DF134D}"/>
              </a:ext>
            </a:extLst>
          </p:cNvPr>
          <p:cNvSpPr/>
          <p:nvPr/>
        </p:nvSpPr>
        <p:spPr>
          <a:xfrm>
            <a:off x="692306" y="5084275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chteck 47">
            <a:extLst>
              <a:ext uri="{FF2B5EF4-FFF2-40B4-BE49-F238E27FC236}">
                <a16:creationId xmlns:a16="http://schemas.microsoft.com/office/drawing/2014/main" id="{D31F55DD-2013-4BC4-A931-85FAB3597929}"/>
              </a:ext>
            </a:extLst>
          </p:cNvPr>
          <p:cNvSpPr/>
          <p:nvPr/>
        </p:nvSpPr>
        <p:spPr>
          <a:xfrm>
            <a:off x="694338" y="5084275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1C5E124A-DD08-4DC9-B3CC-92D79921FC56}"/>
              </a:ext>
            </a:extLst>
          </p:cNvPr>
          <p:cNvSpPr txBox="1"/>
          <p:nvPr/>
        </p:nvSpPr>
        <p:spPr>
          <a:xfrm>
            <a:off x="2254140" y="5191079"/>
            <a:ext cx="896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Placeholders 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in early stages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Sound</a:t>
            </a:r>
            <a:r>
              <a:rPr lang="en-US" sz="5400" b="1" dirty="0">
                <a:latin typeface="Adobe Garamond Pro Bold" panose="02020702060506020403" pitchFamily="18" charset="0"/>
              </a:rPr>
              <a:t> Design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5025F5A-3170-43E0-B906-79721FA66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384" y="1912678"/>
            <a:ext cx="613600" cy="613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5E0E80E-C198-4A91-80F7-AB6B17EF1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062" y="3590838"/>
            <a:ext cx="613600" cy="61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9DBF460-C3D2-4477-9184-F751A29A6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8187" y="5286901"/>
            <a:ext cx="577797" cy="57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74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69696BD-3F33-481C-99F4-CB35A6BB1AC4}"/>
              </a:ext>
            </a:extLst>
          </p:cNvPr>
          <p:cNvSpPr txBox="1"/>
          <p:nvPr/>
        </p:nvSpPr>
        <p:spPr>
          <a:xfrm>
            <a:off x="219893" y="81674"/>
            <a:ext cx="3195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Influences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991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69696BD-3F33-481C-99F4-CB35A6BB1AC4}"/>
              </a:ext>
            </a:extLst>
          </p:cNvPr>
          <p:cNvSpPr txBox="1"/>
          <p:nvPr/>
        </p:nvSpPr>
        <p:spPr>
          <a:xfrm>
            <a:off x="219893" y="81674"/>
            <a:ext cx="3195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Influences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10" name="Grafik 9" descr="Ein Bild, das rot, Möbel, Vorhang, Raum enthält.&#10;&#10;Automatisch generierte Beschreibung">
            <a:extLst>
              <a:ext uri="{FF2B5EF4-FFF2-40B4-BE49-F238E27FC236}">
                <a16:creationId xmlns:a16="http://schemas.microsoft.com/office/drawing/2014/main" id="{0BEB565F-046D-4692-A252-7A058213E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1" r="2115"/>
          <a:stretch/>
        </p:blipFill>
        <p:spPr>
          <a:xfrm>
            <a:off x="567229" y="1537390"/>
            <a:ext cx="3191245" cy="3191245"/>
          </a:xfrm>
          <a:prstGeom prst="octagon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BBA6FB3-C682-4989-AEDC-AF43FFDF9A18}"/>
              </a:ext>
            </a:extLst>
          </p:cNvPr>
          <p:cNvSpPr/>
          <p:nvPr/>
        </p:nvSpPr>
        <p:spPr>
          <a:xfrm>
            <a:off x="404852" y="4621376"/>
            <a:ext cx="3548290" cy="840772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099B4A3-4B6B-4467-9BC4-6DB727EA567B}"/>
              </a:ext>
            </a:extLst>
          </p:cNvPr>
          <p:cNvSpPr txBox="1"/>
          <p:nvPr/>
        </p:nvSpPr>
        <p:spPr>
          <a:xfrm>
            <a:off x="45823" y="4758877"/>
            <a:ext cx="4452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The Beginner’s Guide, 2015</a:t>
            </a:r>
          </a:p>
        </p:txBody>
      </p:sp>
      <p:sp>
        <p:nvSpPr>
          <p:cNvPr id="3" name="Achteck 2">
            <a:extLst>
              <a:ext uri="{FF2B5EF4-FFF2-40B4-BE49-F238E27FC236}">
                <a16:creationId xmlns:a16="http://schemas.microsoft.com/office/drawing/2014/main" id="{1CBFC218-5777-4B91-846D-1A900184CC9B}"/>
              </a:ext>
            </a:extLst>
          </p:cNvPr>
          <p:cNvSpPr/>
          <p:nvPr/>
        </p:nvSpPr>
        <p:spPr>
          <a:xfrm>
            <a:off x="1868212" y="1241860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F5A98E6-D9C3-4A54-ACCA-47133AE0A18F}"/>
              </a:ext>
            </a:extLst>
          </p:cNvPr>
          <p:cNvSpPr txBox="1"/>
          <p:nvPr/>
        </p:nvSpPr>
        <p:spPr>
          <a:xfrm>
            <a:off x="1964469" y="1182557"/>
            <a:ext cx="39676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2628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ebäude, Gras, Foto, alt enthält.&#10;&#10;Automatisch generierte Beschreibung">
            <a:extLst>
              <a:ext uri="{FF2B5EF4-FFF2-40B4-BE49-F238E27FC236}">
                <a16:creationId xmlns:a16="http://schemas.microsoft.com/office/drawing/2014/main" id="{450B4CD8-625B-4068-8CBA-4DF47ED09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8" t="4405" r="23908" b="4405"/>
          <a:stretch/>
        </p:blipFill>
        <p:spPr>
          <a:xfrm>
            <a:off x="4688543" y="2528777"/>
            <a:ext cx="3195724" cy="3195721"/>
          </a:xfrm>
          <a:prstGeom prst="octagon">
            <a:avLst/>
          </a:prstGeom>
        </p:spPr>
      </p:pic>
      <p:sp>
        <p:nvSpPr>
          <p:cNvPr id="38" name="Rechteck 37">
            <a:extLst>
              <a:ext uri="{FF2B5EF4-FFF2-40B4-BE49-F238E27FC236}">
                <a16:creationId xmlns:a16="http://schemas.microsoft.com/office/drawing/2014/main" id="{A60B689F-5982-459F-9F51-09A708AADE6F}"/>
              </a:ext>
            </a:extLst>
          </p:cNvPr>
          <p:cNvSpPr/>
          <p:nvPr/>
        </p:nvSpPr>
        <p:spPr>
          <a:xfrm>
            <a:off x="4519741" y="5615202"/>
            <a:ext cx="3548290" cy="840772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F7E1FEA-8B8D-4A34-98E9-0E4B1EF9001E}"/>
              </a:ext>
            </a:extLst>
          </p:cNvPr>
          <p:cNvSpPr txBox="1"/>
          <p:nvPr/>
        </p:nvSpPr>
        <p:spPr>
          <a:xfrm>
            <a:off x="4889473" y="5752703"/>
            <a:ext cx="2994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Evoland, 2013</a:t>
            </a:r>
          </a:p>
        </p:txBody>
      </p:sp>
      <p:sp>
        <p:nvSpPr>
          <p:cNvPr id="40" name="Achteck 39">
            <a:extLst>
              <a:ext uri="{FF2B5EF4-FFF2-40B4-BE49-F238E27FC236}">
                <a16:creationId xmlns:a16="http://schemas.microsoft.com/office/drawing/2014/main" id="{D687C36F-CBAB-44AE-A2B4-8E425C8FA3CF}"/>
              </a:ext>
            </a:extLst>
          </p:cNvPr>
          <p:cNvSpPr/>
          <p:nvPr/>
        </p:nvSpPr>
        <p:spPr>
          <a:xfrm>
            <a:off x="5983101" y="2235686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6F3A0A12-FA2F-413A-9348-4499FEE50E38}"/>
              </a:ext>
            </a:extLst>
          </p:cNvPr>
          <p:cNvSpPr txBox="1"/>
          <p:nvPr/>
        </p:nvSpPr>
        <p:spPr>
          <a:xfrm>
            <a:off x="6030222" y="2176383"/>
            <a:ext cx="49503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69696BD-3F33-481C-99F4-CB35A6BB1AC4}"/>
              </a:ext>
            </a:extLst>
          </p:cNvPr>
          <p:cNvSpPr txBox="1"/>
          <p:nvPr/>
        </p:nvSpPr>
        <p:spPr>
          <a:xfrm>
            <a:off x="219893" y="81674"/>
            <a:ext cx="3195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Influences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10" name="Grafik 9" descr="Ein Bild, das rot, Möbel, Vorhang, Raum enthält.&#10;&#10;Automatisch generierte Beschreibung">
            <a:extLst>
              <a:ext uri="{FF2B5EF4-FFF2-40B4-BE49-F238E27FC236}">
                <a16:creationId xmlns:a16="http://schemas.microsoft.com/office/drawing/2014/main" id="{0BEB565F-046D-4692-A252-7A058213E0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1" r="2115"/>
          <a:stretch/>
        </p:blipFill>
        <p:spPr>
          <a:xfrm>
            <a:off x="567229" y="1537390"/>
            <a:ext cx="3191245" cy="3191245"/>
          </a:xfrm>
          <a:prstGeom prst="octagon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BBA6FB3-C682-4989-AEDC-AF43FFDF9A18}"/>
              </a:ext>
            </a:extLst>
          </p:cNvPr>
          <p:cNvSpPr/>
          <p:nvPr/>
        </p:nvSpPr>
        <p:spPr>
          <a:xfrm>
            <a:off x="404852" y="4621376"/>
            <a:ext cx="3548290" cy="840772"/>
          </a:xfrm>
          <a:prstGeom prst="rect">
            <a:avLst/>
          </a:prstGeom>
          <a:gradFill>
            <a:gsLst>
              <a:gs pos="50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099B4A3-4B6B-4467-9BC4-6DB727EA567B}"/>
              </a:ext>
            </a:extLst>
          </p:cNvPr>
          <p:cNvSpPr txBox="1"/>
          <p:nvPr/>
        </p:nvSpPr>
        <p:spPr>
          <a:xfrm>
            <a:off x="45823" y="4758877"/>
            <a:ext cx="4452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The Beginner’s Guide, 2015</a:t>
            </a:r>
          </a:p>
        </p:txBody>
      </p:sp>
      <p:sp>
        <p:nvSpPr>
          <p:cNvPr id="3" name="Achteck 2">
            <a:extLst>
              <a:ext uri="{FF2B5EF4-FFF2-40B4-BE49-F238E27FC236}">
                <a16:creationId xmlns:a16="http://schemas.microsoft.com/office/drawing/2014/main" id="{1CBFC218-5777-4B91-846D-1A900184CC9B}"/>
              </a:ext>
            </a:extLst>
          </p:cNvPr>
          <p:cNvSpPr/>
          <p:nvPr/>
        </p:nvSpPr>
        <p:spPr>
          <a:xfrm>
            <a:off x="1868212" y="1241860"/>
            <a:ext cx="589280" cy="589280"/>
          </a:xfrm>
          <a:prstGeom prst="octagon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F5A98E6-D9C3-4A54-ACCA-47133AE0A18F}"/>
              </a:ext>
            </a:extLst>
          </p:cNvPr>
          <p:cNvSpPr txBox="1"/>
          <p:nvPr/>
        </p:nvSpPr>
        <p:spPr>
          <a:xfrm>
            <a:off x="1964469" y="1182557"/>
            <a:ext cx="39676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>
                    <a:alpha val="30000"/>
                  </a:srgbClr>
                </a:solidFill>
                <a:latin typeface="Copperplate Gothic Bold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37198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ebäude, Gras, Foto, alt enthält.&#10;&#10;Automatisch generierte Beschreibung">
            <a:extLst>
              <a:ext uri="{FF2B5EF4-FFF2-40B4-BE49-F238E27FC236}">
                <a16:creationId xmlns:a16="http://schemas.microsoft.com/office/drawing/2014/main" id="{450B4CD8-625B-4068-8CBA-4DF47ED09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8" t="4405" r="23908" b="4405"/>
          <a:stretch/>
        </p:blipFill>
        <p:spPr>
          <a:xfrm>
            <a:off x="4688543" y="2528777"/>
            <a:ext cx="3195724" cy="3195721"/>
          </a:xfrm>
          <a:prstGeom prst="octagon">
            <a:avLst/>
          </a:prstGeom>
        </p:spPr>
      </p:pic>
      <p:sp>
        <p:nvSpPr>
          <p:cNvPr id="38" name="Rechteck 37">
            <a:extLst>
              <a:ext uri="{FF2B5EF4-FFF2-40B4-BE49-F238E27FC236}">
                <a16:creationId xmlns:a16="http://schemas.microsoft.com/office/drawing/2014/main" id="{A60B689F-5982-459F-9F51-09A708AADE6F}"/>
              </a:ext>
            </a:extLst>
          </p:cNvPr>
          <p:cNvSpPr/>
          <p:nvPr/>
        </p:nvSpPr>
        <p:spPr>
          <a:xfrm>
            <a:off x="4519741" y="5615202"/>
            <a:ext cx="3548290" cy="840772"/>
          </a:xfrm>
          <a:prstGeom prst="rect">
            <a:avLst/>
          </a:prstGeom>
          <a:gradFill>
            <a:gsLst>
              <a:gs pos="50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F7E1FEA-8B8D-4A34-98E9-0E4B1EF9001E}"/>
              </a:ext>
            </a:extLst>
          </p:cNvPr>
          <p:cNvSpPr txBox="1"/>
          <p:nvPr/>
        </p:nvSpPr>
        <p:spPr>
          <a:xfrm>
            <a:off x="4889473" y="5752703"/>
            <a:ext cx="2994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Evoland, 2013</a:t>
            </a:r>
          </a:p>
        </p:txBody>
      </p:sp>
      <p:sp>
        <p:nvSpPr>
          <p:cNvPr id="40" name="Achteck 39">
            <a:extLst>
              <a:ext uri="{FF2B5EF4-FFF2-40B4-BE49-F238E27FC236}">
                <a16:creationId xmlns:a16="http://schemas.microsoft.com/office/drawing/2014/main" id="{D687C36F-CBAB-44AE-A2B4-8E425C8FA3CF}"/>
              </a:ext>
            </a:extLst>
          </p:cNvPr>
          <p:cNvSpPr/>
          <p:nvPr/>
        </p:nvSpPr>
        <p:spPr>
          <a:xfrm>
            <a:off x="5983101" y="2235686"/>
            <a:ext cx="589280" cy="589280"/>
          </a:xfrm>
          <a:prstGeom prst="octag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6F3A0A12-FA2F-413A-9348-4499FEE50E38}"/>
              </a:ext>
            </a:extLst>
          </p:cNvPr>
          <p:cNvSpPr txBox="1"/>
          <p:nvPr/>
        </p:nvSpPr>
        <p:spPr>
          <a:xfrm>
            <a:off x="6030222" y="2176383"/>
            <a:ext cx="49503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>
                    <a:alpha val="30000"/>
                  </a:srgbClr>
                </a:solidFill>
                <a:latin typeface="Copperplate Gothic Bold" panose="020B0604020202020204" pitchFamily="34" charset="0"/>
              </a:rPr>
              <a:t>2</a:t>
            </a:r>
          </a:p>
        </p:txBody>
      </p:sp>
      <p:pic>
        <p:nvPicPr>
          <p:cNvPr id="16" name="Grafik 15" descr="Ein Bild, das Tisch, Baum, Wasser, schwarz enthält.&#10;&#10;Automatisch generierte Beschreibung">
            <a:extLst>
              <a:ext uri="{FF2B5EF4-FFF2-40B4-BE49-F238E27FC236}">
                <a16:creationId xmlns:a16="http://schemas.microsoft.com/office/drawing/2014/main" id="{FE04DD65-6FC1-4E61-9505-778ED8A9ED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31" r="3169"/>
          <a:stretch/>
        </p:blipFill>
        <p:spPr>
          <a:xfrm>
            <a:off x="8457191" y="1540534"/>
            <a:ext cx="3188102" cy="3188102"/>
          </a:xfrm>
          <a:prstGeom prst="octagon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3EDFC1A1-C683-4462-A3B1-1F8B6175DBEE}"/>
              </a:ext>
            </a:extLst>
          </p:cNvPr>
          <p:cNvSpPr/>
          <p:nvPr/>
        </p:nvSpPr>
        <p:spPr>
          <a:xfrm>
            <a:off x="8274681" y="4619339"/>
            <a:ext cx="3548290" cy="840772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A53159B-3DB2-4915-ADB7-9CCDB63B74D0}"/>
              </a:ext>
            </a:extLst>
          </p:cNvPr>
          <p:cNvSpPr txBox="1"/>
          <p:nvPr/>
        </p:nvSpPr>
        <p:spPr>
          <a:xfrm>
            <a:off x="8264340" y="4756840"/>
            <a:ext cx="3754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The Magic Circle, 2015</a:t>
            </a:r>
          </a:p>
        </p:txBody>
      </p:sp>
      <p:sp>
        <p:nvSpPr>
          <p:cNvPr id="30" name="Achteck 29">
            <a:extLst>
              <a:ext uri="{FF2B5EF4-FFF2-40B4-BE49-F238E27FC236}">
                <a16:creationId xmlns:a16="http://schemas.microsoft.com/office/drawing/2014/main" id="{1A548206-1305-4E17-83A0-CD4AD0AA9C21}"/>
              </a:ext>
            </a:extLst>
          </p:cNvPr>
          <p:cNvSpPr/>
          <p:nvPr/>
        </p:nvSpPr>
        <p:spPr>
          <a:xfrm>
            <a:off x="9738041" y="1239823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10BF67F-705D-43AE-A162-C6688056155A}"/>
              </a:ext>
            </a:extLst>
          </p:cNvPr>
          <p:cNvSpPr txBox="1"/>
          <p:nvPr/>
        </p:nvSpPr>
        <p:spPr>
          <a:xfrm>
            <a:off x="9738041" y="1180520"/>
            <a:ext cx="58928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3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69696BD-3F33-481C-99F4-CB35A6BB1AC4}"/>
              </a:ext>
            </a:extLst>
          </p:cNvPr>
          <p:cNvSpPr txBox="1"/>
          <p:nvPr/>
        </p:nvSpPr>
        <p:spPr>
          <a:xfrm>
            <a:off x="219893" y="81674"/>
            <a:ext cx="3195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Influences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10" name="Grafik 9" descr="Ein Bild, das rot, Möbel, Vorhang, Raum enthält.&#10;&#10;Automatisch generierte Beschreibung">
            <a:extLst>
              <a:ext uri="{FF2B5EF4-FFF2-40B4-BE49-F238E27FC236}">
                <a16:creationId xmlns:a16="http://schemas.microsoft.com/office/drawing/2014/main" id="{0BEB565F-046D-4692-A252-7A058213E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1" r="2115"/>
          <a:stretch/>
        </p:blipFill>
        <p:spPr>
          <a:xfrm>
            <a:off x="567229" y="1537390"/>
            <a:ext cx="3191245" cy="3191245"/>
          </a:xfrm>
          <a:prstGeom prst="octagon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BBA6FB3-C682-4989-AEDC-AF43FFDF9A18}"/>
              </a:ext>
            </a:extLst>
          </p:cNvPr>
          <p:cNvSpPr/>
          <p:nvPr/>
        </p:nvSpPr>
        <p:spPr>
          <a:xfrm>
            <a:off x="404852" y="4621376"/>
            <a:ext cx="3548290" cy="840772"/>
          </a:xfrm>
          <a:prstGeom prst="rect">
            <a:avLst/>
          </a:prstGeom>
          <a:gradFill>
            <a:gsLst>
              <a:gs pos="50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099B4A3-4B6B-4467-9BC4-6DB727EA567B}"/>
              </a:ext>
            </a:extLst>
          </p:cNvPr>
          <p:cNvSpPr txBox="1"/>
          <p:nvPr/>
        </p:nvSpPr>
        <p:spPr>
          <a:xfrm>
            <a:off x="45823" y="4758877"/>
            <a:ext cx="4452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The Beginner’s Guide, 2015</a:t>
            </a:r>
          </a:p>
        </p:txBody>
      </p:sp>
      <p:sp>
        <p:nvSpPr>
          <p:cNvPr id="3" name="Achteck 2">
            <a:extLst>
              <a:ext uri="{FF2B5EF4-FFF2-40B4-BE49-F238E27FC236}">
                <a16:creationId xmlns:a16="http://schemas.microsoft.com/office/drawing/2014/main" id="{1CBFC218-5777-4B91-846D-1A900184CC9B}"/>
              </a:ext>
            </a:extLst>
          </p:cNvPr>
          <p:cNvSpPr/>
          <p:nvPr/>
        </p:nvSpPr>
        <p:spPr>
          <a:xfrm>
            <a:off x="1868212" y="1241860"/>
            <a:ext cx="589280" cy="589280"/>
          </a:xfrm>
          <a:prstGeom prst="octagon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F5A98E6-D9C3-4A54-ACCA-47133AE0A18F}"/>
              </a:ext>
            </a:extLst>
          </p:cNvPr>
          <p:cNvSpPr txBox="1"/>
          <p:nvPr/>
        </p:nvSpPr>
        <p:spPr>
          <a:xfrm>
            <a:off x="1964469" y="1182557"/>
            <a:ext cx="39676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>
                    <a:alpha val="30000"/>
                  </a:srgbClr>
                </a:solidFill>
                <a:latin typeface="Copperplate Gothic Bold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5463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99642399-2AB4-4A60-9077-D40FB597B6EC}"/>
              </a:ext>
            </a:extLst>
          </p:cNvPr>
          <p:cNvSpPr txBox="1"/>
          <p:nvPr/>
        </p:nvSpPr>
        <p:spPr>
          <a:xfrm>
            <a:off x="2538714" y="1536174"/>
            <a:ext cx="71145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Game development</a:t>
            </a:r>
          </a:p>
          <a:p>
            <a:pPr algn="ctr"/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is a series of</a:t>
            </a:r>
          </a:p>
          <a:p>
            <a:pPr algn="ctr"/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(sometimes radical) </a:t>
            </a:r>
            <a:r>
              <a:rPr lang="en-US" sz="60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metamorphoses</a:t>
            </a:r>
            <a:r>
              <a:rPr lang="en-US" sz="60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2687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ebäude, Gras, Foto, alt enthält.&#10;&#10;Automatisch generierte Beschreibung">
            <a:extLst>
              <a:ext uri="{FF2B5EF4-FFF2-40B4-BE49-F238E27FC236}">
                <a16:creationId xmlns:a16="http://schemas.microsoft.com/office/drawing/2014/main" id="{450B4CD8-625B-4068-8CBA-4DF47ED09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8" t="4405" r="23908" b="4405"/>
          <a:stretch/>
        </p:blipFill>
        <p:spPr>
          <a:xfrm>
            <a:off x="4688543" y="2528777"/>
            <a:ext cx="3195724" cy="3195721"/>
          </a:xfrm>
          <a:prstGeom prst="octagon">
            <a:avLst/>
          </a:prstGeom>
        </p:spPr>
      </p:pic>
      <p:sp>
        <p:nvSpPr>
          <p:cNvPr id="38" name="Rechteck 37">
            <a:extLst>
              <a:ext uri="{FF2B5EF4-FFF2-40B4-BE49-F238E27FC236}">
                <a16:creationId xmlns:a16="http://schemas.microsoft.com/office/drawing/2014/main" id="{A60B689F-5982-459F-9F51-09A708AADE6F}"/>
              </a:ext>
            </a:extLst>
          </p:cNvPr>
          <p:cNvSpPr/>
          <p:nvPr/>
        </p:nvSpPr>
        <p:spPr>
          <a:xfrm>
            <a:off x="4519741" y="5615202"/>
            <a:ext cx="3548290" cy="840772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F7E1FEA-8B8D-4A34-98E9-0E4B1EF9001E}"/>
              </a:ext>
            </a:extLst>
          </p:cNvPr>
          <p:cNvSpPr txBox="1"/>
          <p:nvPr/>
        </p:nvSpPr>
        <p:spPr>
          <a:xfrm>
            <a:off x="4889473" y="5752703"/>
            <a:ext cx="2994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Evoland, 2013</a:t>
            </a:r>
          </a:p>
        </p:txBody>
      </p:sp>
      <p:sp>
        <p:nvSpPr>
          <p:cNvPr id="40" name="Achteck 39">
            <a:extLst>
              <a:ext uri="{FF2B5EF4-FFF2-40B4-BE49-F238E27FC236}">
                <a16:creationId xmlns:a16="http://schemas.microsoft.com/office/drawing/2014/main" id="{D687C36F-CBAB-44AE-A2B4-8E425C8FA3CF}"/>
              </a:ext>
            </a:extLst>
          </p:cNvPr>
          <p:cNvSpPr/>
          <p:nvPr/>
        </p:nvSpPr>
        <p:spPr>
          <a:xfrm>
            <a:off x="5983101" y="2235686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6F3A0A12-FA2F-413A-9348-4499FEE50E38}"/>
              </a:ext>
            </a:extLst>
          </p:cNvPr>
          <p:cNvSpPr txBox="1"/>
          <p:nvPr/>
        </p:nvSpPr>
        <p:spPr>
          <a:xfrm>
            <a:off x="5983101" y="2176383"/>
            <a:ext cx="58928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2</a:t>
            </a:r>
          </a:p>
        </p:txBody>
      </p:sp>
      <p:pic>
        <p:nvPicPr>
          <p:cNvPr id="16" name="Grafik 15" descr="Ein Bild, das Tisch, Baum, Wasser, schwarz enthält.&#10;&#10;Automatisch generierte Beschreibung">
            <a:extLst>
              <a:ext uri="{FF2B5EF4-FFF2-40B4-BE49-F238E27FC236}">
                <a16:creationId xmlns:a16="http://schemas.microsoft.com/office/drawing/2014/main" id="{FE04DD65-6FC1-4E61-9505-778ED8A9ED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31" r="3169"/>
          <a:stretch/>
        </p:blipFill>
        <p:spPr>
          <a:xfrm>
            <a:off x="8457191" y="1540534"/>
            <a:ext cx="3188102" cy="3188102"/>
          </a:xfrm>
          <a:prstGeom prst="octagon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3EDFC1A1-C683-4462-A3B1-1F8B6175DBEE}"/>
              </a:ext>
            </a:extLst>
          </p:cNvPr>
          <p:cNvSpPr/>
          <p:nvPr/>
        </p:nvSpPr>
        <p:spPr>
          <a:xfrm>
            <a:off x="8274681" y="4619339"/>
            <a:ext cx="3548290" cy="840772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A53159B-3DB2-4915-ADB7-9CCDB63B74D0}"/>
              </a:ext>
            </a:extLst>
          </p:cNvPr>
          <p:cNvSpPr txBox="1"/>
          <p:nvPr/>
        </p:nvSpPr>
        <p:spPr>
          <a:xfrm>
            <a:off x="8264340" y="4756840"/>
            <a:ext cx="3754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The Magic Circle, 2015</a:t>
            </a:r>
          </a:p>
        </p:txBody>
      </p:sp>
      <p:sp>
        <p:nvSpPr>
          <p:cNvPr id="30" name="Achteck 29">
            <a:extLst>
              <a:ext uri="{FF2B5EF4-FFF2-40B4-BE49-F238E27FC236}">
                <a16:creationId xmlns:a16="http://schemas.microsoft.com/office/drawing/2014/main" id="{1A548206-1305-4E17-83A0-CD4AD0AA9C21}"/>
              </a:ext>
            </a:extLst>
          </p:cNvPr>
          <p:cNvSpPr/>
          <p:nvPr/>
        </p:nvSpPr>
        <p:spPr>
          <a:xfrm>
            <a:off x="9738041" y="1239823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10BF67F-705D-43AE-A162-C6688056155A}"/>
              </a:ext>
            </a:extLst>
          </p:cNvPr>
          <p:cNvSpPr txBox="1"/>
          <p:nvPr/>
        </p:nvSpPr>
        <p:spPr>
          <a:xfrm>
            <a:off x="9738041" y="1180520"/>
            <a:ext cx="58928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3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69696BD-3F33-481C-99F4-CB35A6BB1AC4}"/>
              </a:ext>
            </a:extLst>
          </p:cNvPr>
          <p:cNvSpPr txBox="1"/>
          <p:nvPr/>
        </p:nvSpPr>
        <p:spPr>
          <a:xfrm>
            <a:off x="219893" y="81674"/>
            <a:ext cx="3195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Influences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10" name="Grafik 9" descr="Ein Bild, das rot, Möbel, Vorhang, Raum enthält.&#10;&#10;Automatisch generierte Beschreibung">
            <a:extLst>
              <a:ext uri="{FF2B5EF4-FFF2-40B4-BE49-F238E27FC236}">
                <a16:creationId xmlns:a16="http://schemas.microsoft.com/office/drawing/2014/main" id="{0BEB565F-046D-4692-A252-7A058213E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1" r="2115"/>
          <a:stretch/>
        </p:blipFill>
        <p:spPr>
          <a:xfrm>
            <a:off x="567229" y="1537390"/>
            <a:ext cx="3191245" cy="3191245"/>
          </a:xfrm>
          <a:prstGeom prst="octagon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BBA6FB3-C682-4989-AEDC-AF43FFDF9A18}"/>
              </a:ext>
            </a:extLst>
          </p:cNvPr>
          <p:cNvSpPr/>
          <p:nvPr/>
        </p:nvSpPr>
        <p:spPr>
          <a:xfrm>
            <a:off x="404852" y="4621376"/>
            <a:ext cx="3548290" cy="840772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099B4A3-4B6B-4467-9BC4-6DB727EA567B}"/>
              </a:ext>
            </a:extLst>
          </p:cNvPr>
          <p:cNvSpPr txBox="1"/>
          <p:nvPr/>
        </p:nvSpPr>
        <p:spPr>
          <a:xfrm>
            <a:off x="45823" y="4758877"/>
            <a:ext cx="4452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The Beginner’s Guide, 2015</a:t>
            </a:r>
          </a:p>
        </p:txBody>
      </p:sp>
      <p:sp>
        <p:nvSpPr>
          <p:cNvPr id="3" name="Achteck 2">
            <a:extLst>
              <a:ext uri="{FF2B5EF4-FFF2-40B4-BE49-F238E27FC236}">
                <a16:creationId xmlns:a16="http://schemas.microsoft.com/office/drawing/2014/main" id="{1CBFC218-5777-4B91-846D-1A900184CC9B}"/>
              </a:ext>
            </a:extLst>
          </p:cNvPr>
          <p:cNvSpPr/>
          <p:nvPr/>
        </p:nvSpPr>
        <p:spPr>
          <a:xfrm>
            <a:off x="1868212" y="1241860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F5A98E6-D9C3-4A54-ACCA-47133AE0A18F}"/>
              </a:ext>
            </a:extLst>
          </p:cNvPr>
          <p:cNvSpPr txBox="1"/>
          <p:nvPr/>
        </p:nvSpPr>
        <p:spPr>
          <a:xfrm>
            <a:off x="1868212" y="1182557"/>
            <a:ext cx="58928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81599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Technical</a:t>
            </a:r>
            <a:r>
              <a:rPr lang="en-US" sz="5400" b="1" dirty="0">
                <a:latin typeface="Adobe Garamond Pro Bold" panose="02020702060506020403" pitchFamily="18" charset="0"/>
              </a:rPr>
              <a:t> Outline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149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chteck 4">
            <a:extLst>
              <a:ext uri="{FF2B5EF4-FFF2-40B4-BE49-F238E27FC236}">
                <a16:creationId xmlns:a16="http://schemas.microsoft.com/office/drawing/2014/main" id="{5754BCD0-8DF0-43A9-B7ED-4B8F500ECB0C}"/>
              </a:ext>
            </a:extLst>
          </p:cNvPr>
          <p:cNvSpPr/>
          <p:nvPr/>
        </p:nvSpPr>
        <p:spPr>
          <a:xfrm>
            <a:off x="692306" y="1727953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hteck 3">
            <a:extLst>
              <a:ext uri="{FF2B5EF4-FFF2-40B4-BE49-F238E27FC236}">
                <a16:creationId xmlns:a16="http://schemas.microsoft.com/office/drawing/2014/main" id="{01E68A0F-D5D0-485D-8323-2583DCFFCB41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A4A5C5-B51F-48A3-AC34-060F41661427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Unity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version 2019.3.8f1 </a:t>
            </a:r>
            <a:endParaRPr lang="en-US" sz="4400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Technical</a:t>
            </a:r>
            <a:r>
              <a:rPr lang="en-US" sz="5400" b="1" dirty="0">
                <a:latin typeface="Adobe Garamond Pro Bold" panose="02020702060506020403" pitchFamily="18" charset="0"/>
              </a:rPr>
              <a:t> Outline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9CFB3A-4464-4F03-BB5F-2253E8DD1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254" y="1854613"/>
            <a:ext cx="729730" cy="72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60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chteck 38">
            <a:extLst>
              <a:ext uri="{FF2B5EF4-FFF2-40B4-BE49-F238E27FC236}">
                <a16:creationId xmlns:a16="http://schemas.microsoft.com/office/drawing/2014/main" id="{C76019E1-1A38-49A7-80D2-CF3461B130A0}"/>
              </a:ext>
            </a:extLst>
          </p:cNvPr>
          <p:cNvSpPr/>
          <p:nvPr/>
        </p:nvSpPr>
        <p:spPr>
          <a:xfrm>
            <a:off x="692305" y="3406114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chteck 39">
            <a:extLst>
              <a:ext uri="{FF2B5EF4-FFF2-40B4-BE49-F238E27FC236}">
                <a16:creationId xmlns:a16="http://schemas.microsoft.com/office/drawing/2014/main" id="{C87645A1-A11E-4C7B-BC7B-F9B03F8F0844}"/>
              </a:ext>
            </a:extLst>
          </p:cNvPr>
          <p:cNvSpPr/>
          <p:nvPr/>
        </p:nvSpPr>
        <p:spPr>
          <a:xfrm>
            <a:off x="694337" y="3406114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A6A049B-8CA8-4F0C-8C1D-617FF9A20B04}"/>
              </a:ext>
            </a:extLst>
          </p:cNvPr>
          <p:cNvSpPr txBox="1"/>
          <p:nvPr/>
        </p:nvSpPr>
        <p:spPr>
          <a:xfrm>
            <a:off x="2254139" y="3512918"/>
            <a:ext cx="896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Snapshots of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early scrips</a:t>
            </a:r>
          </a:p>
        </p:txBody>
      </p:sp>
      <p:sp>
        <p:nvSpPr>
          <p:cNvPr id="5" name="Achteck 4">
            <a:extLst>
              <a:ext uri="{FF2B5EF4-FFF2-40B4-BE49-F238E27FC236}">
                <a16:creationId xmlns:a16="http://schemas.microsoft.com/office/drawing/2014/main" id="{5754BCD0-8DF0-43A9-B7ED-4B8F500ECB0C}"/>
              </a:ext>
            </a:extLst>
          </p:cNvPr>
          <p:cNvSpPr/>
          <p:nvPr/>
        </p:nvSpPr>
        <p:spPr>
          <a:xfrm>
            <a:off x="692306" y="1727953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hteck 3">
            <a:extLst>
              <a:ext uri="{FF2B5EF4-FFF2-40B4-BE49-F238E27FC236}">
                <a16:creationId xmlns:a16="http://schemas.microsoft.com/office/drawing/2014/main" id="{01E68A0F-D5D0-485D-8323-2583DCFFCB41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A4A5C5-B51F-48A3-AC34-060F41661427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Unity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version 2019.3.8f1 </a:t>
            </a:r>
            <a:endParaRPr lang="en-US" sz="4400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Technical</a:t>
            </a:r>
            <a:r>
              <a:rPr lang="en-US" sz="5400" b="1" dirty="0">
                <a:latin typeface="Adobe Garamond Pro Bold" panose="02020702060506020403" pitchFamily="18" charset="0"/>
              </a:rPr>
              <a:t> Outline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9CFB3A-4464-4F03-BB5F-2253E8DD1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254" y="1854613"/>
            <a:ext cx="729730" cy="72972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29E7656-D2CE-4085-962F-A1E39D04A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1808" y="3631251"/>
            <a:ext cx="595228" cy="59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04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chteck 38">
            <a:extLst>
              <a:ext uri="{FF2B5EF4-FFF2-40B4-BE49-F238E27FC236}">
                <a16:creationId xmlns:a16="http://schemas.microsoft.com/office/drawing/2014/main" id="{C76019E1-1A38-49A7-80D2-CF3461B130A0}"/>
              </a:ext>
            </a:extLst>
          </p:cNvPr>
          <p:cNvSpPr/>
          <p:nvPr/>
        </p:nvSpPr>
        <p:spPr>
          <a:xfrm>
            <a:off x="692305" y="3406114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chteck 39">
            <a:extLst>
              <a:ext uri="{FF2B5EF4-FFF2-40B4-BE49-F238E27FC236}">
                <a16:creationId xmlns:a16="http://schemas.microsoft.com/office/drawing/2014/main" id="{C87645A1-A11E-4C7B-BC7B-F9B03F8F0844}"/>
              </a:ext>
            </a:extLst>
          </p:cNvPr>
          <p:cNvSpPr/>
          <p:nvPr/>
        </p:nvSpPr>
        <p:spPr>
          <a:xfrm>
            <a:off x="694337" y="3406114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A6A049B-8CA8-4F0C-8C1D-617FF9A20B04}"/>
              </a:ext>
            </a:extLst>
          </p:cNvPr>
          <p:cNvSpPr txBox="1"/>
          <p:nvPr/>
        </p:nvSpPr>
        <p:spPr>
          <a:xfrm>
            <a:off x="2254139" y="3512918"/>
            <a:ext cx="896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Snapshots of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early scrips</a:t>
            </a:r>
          </a:p>
        </p:txBody>
      </p:sp>
      <p:sp>
        <p:nvSpPr>
          <p:cNvPr id="5" name="Achteck 4">
            <a:extLst>
              <a:ext uri="{FF2B5EF4-FFF2-40B4-BE49-F238E27FC236}">
                <a16:creationId xmlns:a16="http://schemas.microsoft.com/office/drawing/2014/main" id="{5754BCD0-8DF0-43A9-B7ED-4B8F500ECB0C}"/>
              </a:ext>
            </a:extLst>
          </p:cNvPr>
          <p:cNvSpPr/>
          <p:nvPr/>
        </p:nvSpPr>
        <p:spPr>
          <a:xfrm>
            <a:off x="692306" y="1727953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hteck 3">
            <a:extLst>
              <a:ext uri="{FF2B5EF4-FFF2-40B4-BE49-F238E27FC236}">
                <a16:creationId xmlns:a16="http://schemas.microsoft.com/office/drawing/2014/main" id="{01E68A0F-D5D0-485D-8323-2583DCFFCB41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A4A5C5-B51F-48A3-AC34-060F41661427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Unity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version 2019.3.8f1 </a:t>
            </a:r>
            <a:endParaRPr lang="en-US" sz="4400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47" name="Achteck 46">
            <a:extLst>
              <a:ext uri="{FF2B5EF4-FFF2-40B4-BE49-F238E27FC236}">
                <a16:creationId xmlns:a16="http://schemas.microsoft.com/office/drawing/2014/main" id="{E783338B-E514-483B-A0CB-8E80C6DF134D}"/>
              </a:ext>
            </a:extLst>
          </p:cNvPr>
          <p:cNvSpPr/>
          <p:nvPr/>
        </p:nvSpPr>
        <p:spPr>
          <a:xfrm>
            <a:off x="692306" y="5084275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chteck 47">
            <a:extLst>
              <a:ext uri="{FF2B5EF4-FFF2-40B4-BE49-F238E27FC236}">
                <a16:creationId xmlns:a16="http://schemas.microsoft.com/office/drawing/2014/main" id="{D31F55DD-2013-4BC4-A931-85FAB3597929}"/>
              </a:ext>
            </a:extLst>
          </p:cNvPr>
          <p:cNvSpPr/>
          <p:nvPr/>
        </p:nvSpPr>
        <p:spPr>
          <a:xfrm>
            <a:off x="694338" y="5084275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1C5E124A-DD08-4DC9-B3CC-92D79921FC56}"/>
              </a:ext>
            </a:extLst>
          </p:cNvPr>
          <p:cNvSpPr txBox="1"/>
          <p:nvPr/>
        </p:nvSpPr>
        <p:spPr>
          <a:xfrm>
            <a:off x="2254140" y="5191079"/>
            <a:ext cx="896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Bugs</a:t>
            </a:r>
            <a:r>
              <a:rPr lang="en-US" sz="4400" dirty="0">
                <a:solidFill>
                  <a:srgbClr val="80B1DA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are part of the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game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Technical</a:t>
            </a:r>
            <a:r>
              <a:rPr lang="en-US" sz="5400" b="1" dirty="0">
                <a:latin typeface="Adobe Garamond Pro Bold" panose="02020702060506020403" pitchFamily="18" charset="0"/>
              </a:rPr>
              <a:t> Outline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9CFB3A-4464-4F03-BB5F-2253E8DD1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254" y="1854613"/>
            <a:ext cx="729730" cy="72972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29E7656-D2CE-4085-962F-A1E39D04A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1808" y="3631251"/>
            <a:ext cx="595228" cy="59522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9CB7D2B-2115-4143-A4D7-36B5974863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0755" y="5278184"/>
            <a:ext cx="595229" cy="59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29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Project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Management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314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hteck 1">
            <a:extLst>
              <a:ext uri="{FF2B5EF4-FFF2-40B4-BE49-F238E27FC236}">
                <a16:creationId xmlns:a16="http://schemas.microsoft.com/office/drawing/2014/main" id="{EF71BEA3-E31F-4012-AEAC-188A5B8CC4A4}"/>
              </a:ext>
            </a:extLst>
          </p:cNvPr>
          <p:cNvSpPr/>
          <p:nvPr/>
        </p:nvSpPr>
        <p:spPr>
          <a:xfrm>
            <a:off x="625425" y="1776982"/>
            <a:ext cx="3196179" cy="3196179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Project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Management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E2B8BE8-511D-48BF-89B5-9CC372FED719}"/>
              </a:ext>
            </a:extLst>
          </p:cNvPr>
          <p:cNvSpPr/>
          <p:nvPr/>
        </p:nvSpPr>
        <p:spPr>
          <a:xfrm>
            <a:off x="450371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527DE6-368F-4EA5-877D-41F0DCC1AF20}"/>
              </a:ext>
            </a:extLst>
          </p:cNvPr>
          <p:cNvSpPr txBox="1"/>
          <p:nvPr/>
        </p:nvSpPr>
        <p:spPr>
          <a:xfrm>
            <a:off x="215205" y="4849008"/>
            <a:ext cx="401862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Two</a:t>
            </a: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 project </a:t>
            </a:r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managers</a:t>
            </a: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alternating roles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46C3CC-7F07-45D4-800A-5B0A6E2A9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9519" y="2923423"/>
            <a:ext cx="1305654" cy="130565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C4DADB-8DE4-4B18-902B-A16516891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9704" y="2576087"/>
            <a:ext cx="1072004" cy="107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25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chteck 25">
            <a:extLst>
              <a:ext uri="{FF2B5EF4-FFF2-40B4-BE49-F238E27FC236}">
                <a16:creationId xmlns:a16="http://schemas.microsoft.com/office/drawing/2014/main" id="{0FD926AF-5A3A-4E67-8366-92F529C52DC6}"/>
              </a:ext>
            </a:extLst>
          </p:cNvPr>
          <p:cNvSpPr/>
          <p:nvPr/>
        </p:nvSpPr>
        <p:spPr>
          <a:xfrm>
            <a:off x="4409882" y="1776982"/>
            <a:ext cx="3196179" cy="3196179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EF71BEA3-E31F-4012-AEAC-188A5B8CC4A4}"/>
              </a:ext>
            </a:extLst>
          </p:cNvPr>
          <p:cNvSpPr/>
          <p:nvPr/>
        </p:nvSpPr>
        <p:spPr>
          <a:xfrm>
            <a:off x="625425" y="1776982"/>
            <a:ext cx="3196179" cy="3196179"/>
          </a:xfrm>
          <a:prstGeom prst="octagon">
            <a:avLst/>
          </a:prstGeom>
          <a:solidFill>
            <a:srgbClr val="C9C9C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Project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Management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E2B8BE8-511D-48BF-89B5-9CC372FED719}"/>
              </a:ext>
            </a:extLst>
          </p:cNvPr>
          <p:cNvSpPr/>
          <p:nvPr/>
        </p:nvSpPr>
        <p:spPr>
          <a:xfrm>
            <a:off x="450371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527DE6-368F-4EA5-877D-41F0DCC1AF20}"/>
              </a:ext>
            </a:extLst>
          </p:cNvPr>
          <p:cNvSpPr txBox="1"/>
          <p:nvPr/>
        </p:nvSpPr>
        <p:spPr>
          <a:xfrm>
            <a:off x="215205" y="4849008"/>
            <a:ext cx="401862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>
                    <a:alpha val="30000"/>
                  </a:srgbClr>
                </a:solidFill>
                <a:latin typeface="Adobe Garamond Pro Bold" panose="02020702060506020403" pitchFamily="18" charset="0"/>
              </a:rPr>
              <a:t>Two</a:t>
            </a:r>
            <a:r>
              <a:rPr lang="en-US" sz="3100" dirty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Adobe Garamond Pro Bold" panose="02020702060506020403" pitchFamily="18" charset="0"/>
              </a:rPr>
              <a:t> project </a:t>
            </a:r>
            <a:r>
              <a:rPr lang="en-US" sz="3100" dirty="0">
                <a:solidFill>
                  <a:srgbClr val="14B8A8">
                    <a:alpha val="30000"/>
                  </a:srgbClr>
                </a:solidFill>
                <a:latin typeface="Adobe Garamond Pro Bold" panose="02020702060506020403" pitchFamily="18" charset="0"/>
              </a:rPr>
              <a:t>managers</a:t>
            </a:r>
            <a:r>
              <a:rPr lang="en-US" sz="3100" dirty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Adobe Garamond Pro Bold" panose="02020702060506020403" pitchFamily="18" charset="0"/>
              </a:rPr>
              <a:t>alternating roles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3D49C4-4762-40DD-9AAF-7FCB4DA55F34}"/>
              </a:ext>
            </a:extLst>
          </p:cNvPr>
          <p:cNvSpPr/>
          <p:nvPr/>
        </p:nvSpPr>
        <p:spPr>
          <a:xfrm>
            <a:off x="4233827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1950A2F-66A5-4868-9D8D-5D326E46B1AC}"/>
              </a:ext>
            </a:extLst>
          </p:cNvPr>
          <p:cNvSpPr txBox="1"/>
          <p:nvPr/>
        </p:nvSpPr>
        <p:spPr>
          <a:xfrm>
            <a:off x="4233827" y="4849008"/>
            <a:ext cx="354829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Agile development</a:t>
            </a:r>
            <a:r>
              <a:rPr lang="en-US" sz="31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weekly sprints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46C3CC-7F07-45D4-800A-5B0A6E2A9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9519" y="2923423"/>
            <a:ext cx="1305654" cy="130565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C4DADB-8DE4-4B18-902B-A16516891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9704" y="2576087"/>
            <a:ext cx="1072004" cy="107410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8FAB48-6A94-4C2F-AC05-24FFE3595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5698" y="2308776"/>
            <a:ext cx="2132592" cy="213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50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chteck 26">
            <a:extLst>
              <a:ext uri="{FF2B5EF4-FFF2-40B4-BE49-F238E27FC236}">
                <a16:creationId xmlns:a16="http://schemas.microsoft.com/office/drawing/2014/main" id="{9A2EB660-69E7-4181-9309-338ACEAF9806}"/>
              </a:ext>
            </a:extLst>
          </p:cNvPr>
          <p:cNvSpPr/>
          <p:nvPr/>
        </p:nvSpPr>
        <p:spPr>
          <a:xfrm>
            <a:off x="8196603" y="1776982"/>
            <a:ext cx="3196179" cy="3196179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chteck 25">
            <a:extLst>
              <a:ext uri="{FF2B5EF4-FFF2-40B4-BE49-F238E27FC236}">
                <a16:creationId xmlns:a16="http://schemas.microsoft.com/office/drawing/2014/main" id="{0FD926AF-5A3A-4E67-8366-92F529C52DC6}"/>
              </a:ext>
            </a:extLst>
          </p:cNvPr>
          <p:cNvSpPr/>
          <p:nvPr/>
        </p:nvSpPr>
        <p:spPr>
          <a:xfrm>
            <a:off x="4409882" y="1776982"/>
            <a:ext cx="3196179" cy="3196179"/>
          </a:xfrm>
          <a:prstGeom prst="octagon">
            <a:avLst/>
          </a:prstGeom>
          <a:solidFill>
            <a:srgbClr val="C9C9C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EF71BEA3-E31F-4012-AEAC-188A5B8CC4A4}"/>
              </a:ext>
            </a:extLst>
          </p:cNvPr>
          <p:cNvSpPr/>
          <p:nvPr/>
        </p:nvSpPr>
        <p:spPr>
          <a:xfrm>
            <a:off x="625425" y="1776982"/>
            <a:ext cx="3196179" cy="3196179"/>
          </a:xfrm>
          <a:prstGeom prst="octagon">
            <a:avLst/>
          </a:prstGeom>
          <a:solidFill>
            <a:srgbClr val="C9C9C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Project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Management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E2B8BE8-511D-48BF-89B5-9CC372FED719}"/>
              </a:ext>
            </a:extLst>
          </p:cNvPr>
          <p:cNvSpPr/>
          <p:nvPr/>
        </p:nvSpPr>
        <p:spPr>
          <a:xfrm>
            <a:off x="450371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527DE6-368F-4EA5-877D-41F0DCC1AF20}"/>
              </a:ext>
            </a:extLst>
          </p:cNvPr>
          <p:cNvSpPr txBox="1"/>
          <p:nvPr/>
        </p:nvSpPr>
        <p:spPr>
          <a:xfrm>
            <a:off x="215205" y="4849008"/>
            <a:ext cx="401862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>
                    <a:alpha val="30000"/>
                  </a:srgbClr>
                </a:solidFill>
                <a:latin typeface="Adobe Garamond Pro Bold" panose="02020702060506020403" pitchFamily="18" charset="0"/>
              </a:rPr>
              <a:t>Two</a:t>
            </a:r>
            <a:r>
              <a:rPr lang="en-US" sz="3100" dirty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Adobe Garamond Pro Bold" panose="02020702060506020403" pitchFamily="18" charset="0"/>
              </a:rPr>
              <a:t> project </a:t>
            </a:r>
            <a:r>
              <a:rPr lang="en-US" sz="3100" dirty="0">
                <a:solidFill>
                  <a:srgbClr val="14B8A8">
                    <a:alpha val="30000"/>
                  </a:srgbClr>
                </a:solidFill>
                <a:latin typeface="Adobe Garamond Pro Bold" panose="02020702060506020403" pitchFamily="18" charset="0"/>
              </a:rPr>
              <a:t>managers</a:t>
            </a:r>
            <a:r>
              <a:rPr lang="en-US" sz="3100" dirty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Adobe Garamond Pro Bold" panose="02020702060506020403" pitchFamily="18" charset="0"/>
              </a:rPr>
              <a:t>alternating roles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DC5B69D-2F8F-4B39-985D-7D8E79E81297}"/>
              </a:ext>
            </a:extLst>
          </p:cNvPr>
          <p:cNvSpPr/>
          <p:nvPr/>
        </p:nvSpPr>
        <p:spPr>
          <a:xfrm>
            <a:off x="8017284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F58DE53-615D-443D-ABFF-DB04915C0E53}"/>
              </a:ext>
            </a:extLst>
          </p:cNvPr>
          <p:cNvSpPr txBox="1"/>
          <p:nvPr/>
        </p:nvSpPr>
        <p:spPr>
          <a:xfrm>
            <a:off x="7841229" y="4849200"/>
            <a:ext cx="390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Software</a:t>
            </a:r>
          </a:p>
          <a:p>
            <a:pPr algn="ctr"/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and </a:t>
            </a:r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tools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3D49C4-4762-40DD-9AAF-7FCB4DA55F34}"/>
              </a:ext>
            </a:extLst>
          </p:cNvPr>
          <p:cNvSpPr/>
          <p:nvPr/>
        </p:nvSpPr>
        <p:spPr>
          <a:xfrm>
            <a:off x="4233827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1950A2F-66A5-4868-9D8D-5D326E46B1AC}"/>
              </a:ext>
            </a:extLst>
          </p:cNvPr>
          <p:cNvSpPr txBox="1"/>
          <p:nvPr/>
        </p:nvSpPr>
        <p:spPr>
          <a:xfrm>
            <a:off x="4233827" y="4849008"/>
            <a:ext cx="354829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>
                    <a:alpha val="30000"/>
                  </a:srgbClr>
                </a:solidFill>
                <a:latin typeface="Adobe Garamond Pro Bold" panose="02020702060506020403" pitchFamily="18" charset="0"/>
              </a:rPr>
              <a:t>Agile development</a:t>
            </a:r>
            <a:r>
              <a:rPr lang="en-US" sz="31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weekly sprints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46C3CC-7F07-45D4-800A-5B0A6E2A9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9519" y="2923423"/>
            <a:ext cx="1305654" cy="130565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C4DADB-8DE4-4B18-902B-A16516891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9704" y="2576087"/>
            <a:ext cx="1072004" cy="107410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8FAB48-6A94-4C2F-AC05-24FFE3595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5698" y="2308776"/>
            <a:ext cx="2132592" cy="213259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CD555F8-104F-4983-BB30-D809DBAF2C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77901" y="2438702"/>
            <a:ext cx="1216677" cy="121667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690EEB18-1EAB-445C-80E4-0DF0498933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67537" y="3097927"/>
            <a:ext cx="1216677" cy="119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78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chteck 26">
            <a:extLst>
              <a:ext uri="{FF2B5EF4-FFF2-40B4-BE49-F238E27FC236}">
                <a16:creationId xmlns:a16="http://schemas.microsoft.com/office/drawing/2014/main" id="{9A2EB660-69E7-4181-9309-338ACEAF9806}"/>
              </a:ext>
            </a:extLst>
          </p:cNvPr>
          <p:cNvSpPr/>
          <p:nvPr/>
        </p:nvSpPr>
        <p:spPr>
          <a:xfrm>
            <a:off x="8196603" y="1776982"/>
            <a:ext cx="3196179" cy="3196179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chteck 25">
            <a:extLst>
              <a:ext uri="{FF2B5EF4-FFF2-40B4-BE49-F238E27FC236}">
                <a16:creationId xmlns:a16="http://schemas.microsoft.com/office/drawing/2014/main" id="{0FD926AF-5A3A-4E67-8366-92F529C52DC6}"/>
              </a:ext>
            </a:extLst>
          </p:cNvPr>
          <p:cNvSpPr/>
          <p:nvPr/>
        </p:nvSpPr>
        <p:spPr>
          <a:xfrm>
            <a:off x="4409882" y="1776982"/>
            <a:ext cx="3196179" cy="3196179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EF71BEA3-E31F-4012-AEAC-188A5B8CC4A4}"/>
              </a:ext>
            </a:extLst>
          </p:cNvPr>
          <p:cNvSpPr/>
          <p:nvPr/>
        </p:nvSpPr>
        <p:spPr>
          <a:xfrm>
            <a:off x="625425" y="1776982"/>
            <a:ext cx="3196179" cy="3196179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Project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Management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E2B8BE8-511D-48BF-89B5-9CC372FED719}"/>
              </a:ext>
            </a:extLst>
          </p:cNvPr>
          <p:cNvSpPr/>
          <p:nvPr/>
        </p:nvSpPr>
        <p:spPr>
          <a:xfrm>
            <a:off x="450371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527DE6-368F-4EA5-877D-41F0DCC1AF20}"/>
              </a:ext>
            </a:extLst>
          </p:cNvPr>
          <p:cNvSpPr txBox="1"/>
          <p:nvPr/>
        </p:nvSpPr>
        <p:spPr>
          <a:xfrm>
            <a:off x="215205" y="4849008"/>
            <a:ext cx="401862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Two</a:t>
            </a: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 project </a:t>
            </a:r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managers</a:t>
            </a: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alternating roles</a:t>
            </a:r>
            <a:endParaRPr lang="en-US" sz="3100" dirty="0">
              <a:solidFill>
                <a:srgbClr val="BF8BB5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DC5B69D-2F8F-4B39-985D-7D8E79E81297}"/>
              </a:ext>
            </a:extLst>
          </p:cNvPr>
          <p:cNvSpPr/>
          <p:nvPr/>
        </p:nvSpPr>
        <p:spPr>
          <a:xfrm>
            <a:off x="8017284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F58DE53-615D-443D-ABFF-DB04915C0E53}"/>
              </a:ext>
            </a:extLst>
          </p:cNvPr>
          <p:cNvSpPr txBox="1"/>
          <p:nvPr/>
        </p:nvSpPr>
        <p:spPr>
          <a:xfrm>
            <a:off x="7841229" y="4849200"/>
            <a:ext cx="390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Software</a:t>
            </a:r>
          </a:p>
          <a:p>
            <a:pPr algn="ctr"/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and </a:t>
            </a:r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tools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3D49C4-4762-40DD-9AAF-7FCB4DA55F34}"/>
              </a:ext>
            </a:extLst>
          </p:cNvPr>
          <p:cNvSpPr/>
          <p:nvPr/>
        </p:nvSpPr>
        <p:spPr>
          <a:xfrm>
            <a:off x="4233827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1950A2F-66A5-4868-9D8D-5D326E46B1AC}"/>
              </a:ext>
            </a:extLst>
          </p:cNvPr>
          <p:cNvSpPr txBox="1"/>
          <p:nvPr/>
        </p:nvSpPr>
        <p:spPr>
          <a:xfrm>
            <a:off x="4233827" y="4849008"/>
            <a:ext cx="354829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Agile development</a:t>
            </a:r>
            <a:r>
              <a:rPr lang="en-US" sz="31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weekly sprints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46C3CC-7F07-45D4-800A-5B0A6E2A9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9519" y="2923423"/>
            <a:ext cx="1305654" cy="130565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C4DADB-8DE4-4B18-902B-A16516891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9704" y="2576087"/>
            <a:ext cx="1072004" cy="107410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8FAB48-6A94-4C2F-AC05-24FFE3595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5698" y="2308776"/>
            <a:ext cx="2132592" cy="213259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CD555F8-104F-4983-BB30-D809DBAF2C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77901" y="2438702"/>
            <a:ext cx="1216677" cy="121667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690EEB18-1EAB-445C-80E4-0DF0498933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67537" y="3097927"/>
            <a:ext cx="1216677" cy="119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57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>
            <a:extLst>
              <a:ext uri="{FF2B5EF4-FFF2-40B4-BE49-F238E27FC236}">
                <a16:creationId xmlns:a16="http://schemas.microsoft.com/office/drawing/2014/main" id="{3000465D-59DD-48DA-A678-0B43161C7579}"/>
              </a:ext>
            </a:extLst>
          </p:cNvPr>
          <p:cNvSpPr txBox="1"/>
          <p:nvPr/>
        </p:nvSpPr>
        <p:spPr>
          <a:xfrm>
            <a:off x="698339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First-person shooter</a:t>
            </a:r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9165A4C0-99CC-45A6-B695-20505B279BFA}"/>
              </a:ext>
            </a:extLst>
          </p:cNvPr>
          <p:cNvSpPr/>
          <p:nvPr/>
        </p:nvSpPr>
        <p:spPr>
          <a:xfrm>
            <a:off x="698339" y="1722303"/>
            <a:ext cx="3102384" cy="3102384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A8042D9-4301-4503-B5BF-DEF95C6E3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3619" y="2418596"/>
            <a:ext cx="1811824" cy="1811824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1B5787D-1D49-4A67-A9AB-C6C4C97AD707}"/>
              </a:ext>
            </a:extLst>
          </p:cNvPr>
          <p:cNvSpPr txBox="1"/>
          <p:nvPr/>
        </p:nvSpPr>
        <p:spPr>
          <a:xfrm>
            <a:off x="219893" y="81674"/>
            <a:ext cx="39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The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Concept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287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Schedule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045A3378-73E2-4447-AC05-98D556F29096}"/>
              </a:ext>
            </a:extLst>
          </p:cNvPr>
          <p:cNvGrpSpPr/>
          <p:nvPr/>
        </p:nvGrpSpPr>
        <p:grpSpPr>
          <a:xfrm>
            <a:off x="627688" y="1229314"/>
            <a:ext cx="10575931" cy="4205401"/>
            <a:chOff x="629777" y="1414800"/>
            <a:chExt cx="10575931" cy="4205401"/>
          </a:xfrm>
        </p:grpSpPr>
        <p:graphicFrame>
          <p:nvGraphicFramePr>
            <p:cNvPr id="19" name="Content Placeholder 5">
              <a:extLst>
                <a:ext uri="{FF2B5EF4-FFF2-40B4-BE49-F238E27FC236}">
                  <a16:creationId xmlns:a16="http://schemas.microsoft.com/office/drawing/2014/main" id="{F8BEF26D-6E74-4C8D-B86A-855213367AD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57639141"/>
                </p:ext>
              </p:extLst>
            </p:nvPr>
          </p:nvGraphicFramePr>
          <p:xfrm>
            <a:off x="630315" y="1414800"/>
            <a:ext cx="10573304" cy="4200400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151047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51047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51047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510472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510472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1510472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1510472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</a:tblGrid>
                <a:tr h="348620">
                  <a:tc>
                    <a:txBody>
                      <a:bodyPr/>
                      <a:lstStyle/>
                      <a:p>
                        <a:pPr algn="ctr"/>
                        <a:r>
                          <a:rPr lang="de-DE" sz="1000" dirty="0"/>
                          <a:t>MONDAY</a:t>
                        </a:r>
                        <a:endParaRPr lang="de-DE" sz="1000" b="1" dirty="0"/>
                      </a:p>
                    </a:txBody>
                    <a:tcPr marL="91441" marR="9144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de-DE" sz="1000" dirty="0"/>
                          <a:t>TUESDAY</a:t>
                        </a:r>
                        <a:endParaRPr lang="de-DE" sz="1000" b="1" dirty="0"/>
                      </a:p>
                    </a:txBody>
                    <a:tcPr marL="91441" marR="9144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de-DE" sz="1000" dirty="0"/>
                          <a:t>WEDNESDAY</a:t>
                        </a:r>
                        <a:endParaRPr lang="de-DE" sz="1000" b="1" dirty="0"/>
                      </a:p>
                    </a:txBody>
                    <a:tcPr marL="91441" marR="9144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de-DE" sz="1000" dirty="0"/>
                          <a:t>THURSDAY</a:t>
                        </a:r>
                        <a:endParaRPr lang="de-DE" sz="1000" b="1" dirty="0"/>
                      </a:p>
                    </a:txBody>
                    <a:tcPr marL="91441" marR="9144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de-DE" sz="1000" dirty="0"/>
                          <a:t>FRIDAY</a:t>
                        </a:r>
                        <a:endParaRPr lang="de-DE" sz="1000" b="1" dirty="0"/>
                      </a:p>
                    </a:txBody>
                    <a:tcPr marL="91441" marR="9144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de-DE" sz="1000" dirty="0"/>
                          <a:t>SATURDAY</a:t>
                        </a:r>
                        <a:endParaRPr lang="de-DE" sz="1000" b="1" dirty="0"/>
                      </a:p>
                    </a:txBody>
                    <a:tcPr marL="91441" marR="9144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de-DE" sz="1000" dirty="0"/>
                          <a:t>SUNDAY</a:t>
                        </a:r>
                        <a:endParaRPr lang="de-DE" sz="1000" b="1" dirty="0"/>
                      </a:p>
                    </a:txBody>
                    <a:tcPr marL="91441" marR="9144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770356"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rPr>
                          <a:t>1</a:t>
                        </a: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2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3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4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5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770356"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6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7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8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9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10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11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12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770356"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13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14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15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16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17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18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19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770356"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20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21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22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23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24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rPr>
                          <a:t>25</a:t>
                        </a: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26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770356"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27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28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29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rPr>
                          <a:t>30</a:t>
                        </a: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704A8F73-AE38-4FE7-A743-C35F968C7697}"/>
                </a:ext>
              </a:extLst>
            </p:cNvPr>
            <p:cNvSpPr/>
            <p:nvPr/>
          </p:nvSpPr>
          <p:spPr>
            <a:xfrm>
              <a:off x="3649809" y="2533741"/>
              <a:ext cx="1508129" cy="77123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133B17D-8C49-4ED3-85CD-3C6A982A5A1F}"/>
                </a:ext>
              </a:extLst>
            </p:cNvPr>
            <p:cNvSpPr txBox="1"/>
            <p:nvPr/>
          </p:nvSpPr>
          <p:spPr>
            <a:xfrm>
              <a:off x="3712363" y="2601052"/>
              <a:ext cx="14089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22:00</a:t>
              </a:r>
              <a:br>
                <a:rPr lang="en-US" sz="1200" dirty="0"/>
              </a:br>
              <a:r>
                <a:rPr lang="en-US" sz="1200" dirty="0"/>
                <a:t>First Pitch Presentation</a:t>
              </a: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9ADBC65-176E-460E-870D-5B92832C29DF}"/>
                </a:ext>
              </a:extLst>
            </p:cNvPr>
            <p:cNvSpPr/>
            <p:nvPr/>
          </p:nvSpPr>
          <p:spPr>
            <a:xfrm>
              <a:off x="2139702" y="3303644"/>
              <a:ext cx="1514199" cy="770827"/>
            </a:xfrm>
            <a:prstGeom prst="rect">
              <a:avLst/>
            </a:prstGeom>
            <a:solidFill>
              <a:srgbClr val="008000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04001152-B38D-4B8E-BA10-199BD48A3244}"/>
                </a:ext>
              </a:extLst>
            </p:cNvPr>
            <p:cNvSpPr txBox="1"/>
            <p:nvPr/>
          </p:nvSpPr>
          <p:spPr>
            <a:xfrm>
              <a:off x="2194281" y="3378301"/>
              <a:ext cx="14089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10:00-16:00</a:t>
              </a:r>
              <a:br>
                <a:rPr lang="en-US" sz="1200" dirty="0"/>
              </a:br>
              <a:r>
                <a:rPr lang="en-US" sz="1200" dirty="0"/>
                <a:t>Mandatory</a:t>
              </a:r>
            </a:p>
            <a:p>
              <a:pPr algn="ctr"/>
              <a:r>
                <a:rPr lang="en-US" sz="1200" dirty="0"/>
                <a:t>Mentoring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3098D061-FF0E-42EB-8D37-74BFEAF68D35}"/>
                </a:ext>
              </a:extLst>
            </p:cNvPr>
            <p:cNvSpPr/>
            <p:nvPr/>
          </p:nvSpPr>
          <p:spPr>
            <a:xfrm>
              <a:off x="2139164" y="4841870"/>
              <a:ext cx="1515835" cy="77718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1CE05133-1748-42B8-89D2-8B50CA0A5B86}"/>
                </a:ext>
              </a:extLst>
            </p:cNvPr>
            <p:cNvSpPr txBox="1"/>
            <p:nvPr/>
          </p:nvSpPr>
          <p:spPr>
            <a:xfrm>
              <a:off x="2194281" y="4915057"/>
              <a:ext cx="14089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22:00</a:t>
              </a:r>
              <a:br>
                <a:rPr lang="en-US" sz="1200" dirty="0"/>
              </a:br>
              <a:r>
                <a:rPr lang="en-US" sz="1200" dirty="0"/>
                <a:t>Intermediate Presentation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9041BCE9-1534-437B-BB61-CF53594B0314}"/>
                </a:ext>
              </a:extLst>
            </p:cNvPr>
            <p:cNvSpPr/>
            <p:nvPr/>
          </p:nvSpPr>
          <p:spPr>
            <a:xfrm>
              <a:off x="3648549" y="4841816"/>
              <a:ext cx="1515835" cy="77838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1C59264-61EA-456D-A826-18A07F5B0961}"/>
                </a:ext>
              </a:extLst>
            </p:cNvPr>
            <p:cNvSpPr txBox="1"/>
            <p:nvPr/>
          </p:nvSpPr>
          <p:spPr>
            <a:xfrm>
              <a:off x="3712363" y="4915057"/>
              <a:ext cx="14089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10:00</a:t>
              </a:r>
            </a:p>
            <a:p>
              <a:pPr algn="ctr"/>
              <a:r>
                <a:rPr lang="en-US" sz="1200" dirty="0"/>
                <a:t>Watch Presentations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F21F8E54-36C7-4E88-8868-775E1A66ABE1}"/>
                </a:ext>
              </a:extLst>
            </p:cNvPr>
            <p:cNvSpPr/>
            <p:nvPr/>
          </p:nvSpPr>
          <p:spPr>
            <a:xfrm>
              <a:off x="5162824" y="1760995"/>
              <a:ext cx="1509387" cy="768774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C9E9148D-084A-4211-9B42-9A9DE802E2A9}"/>
                </a:ext>
              </a:extLst>
            </p:cNvPr>
            <p:cNvSpPr/>
            <p:nvPr/>
          </p:nvSpPr>
          <p:spPr>
            <a:xfrm>
              <a:off x="3649089" y="1760994"/>
              <a:ext cx="1513735" cy="775651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31B1C8A8-F439-4564-BBD1-4A64108D9DB3}"/>
                </a:ext>
              </a:extLst>
            </p:cNvPr>
            <p:cNvSpPr txBox="1"/>
            <p:nvPr/>
          </p:nvSpPr>
          <p:spPr>
            <a:xfrm>
              <a:off x="3712363" y="1911903"/>
              <a:ext cx="1408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Kick-off Presentation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85559526-6DE5-4D3F-988B-0812D6FEE90B}"/>
                </a:ext>
              </a:extLst>
            </p:cNvPr>
            <p:cNvSpPr/>
            <p:nvPr/>
          </p:nvSpPr>
          <p:spPr>
            <a:xfrm>
              <a:off x="2141984" y="2529402"/>
              <a:ext cx="1815781" cy="774519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CF3C498F-1A40-4CAE-BB50-710258A4D802}"/>
                </a:ext>
              </a:extLst>
            </p:cNvPr>
            <p:cNvSpPr/>
            <p:nvPr/>
          </p:nvSpPr>
          <p:spPr>
            <a:xfrm>
              <a:off x="4859734" y="2535637"/>
              <a:ext cx="1814400" cy="774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6D94A015-6BC1-414A-AB3C-C15FCC43B65A}"/>
                </a:ext>
              </a:extLst>
            </p:cNvPr>
            <p:cNvSpPr/>
            <p:nvPr/>
          </p:nvSpPr>
          <p:spPr>
            <a:xfrm>
              <a:off x="6672211" y="2535783"/>
              <a:ext cx="1512207" cy="764859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4A67EB2F-4BFB-43E7-A464-A5A36A1DAD4E}"/>
                </a:ext>
              </a:extLst>
            </p:cNvPr>
            <p:cNvSpPr/>
            <p:nvPr/>
          </p:nvSpPr>
          <p:spPr>
            <a:xfrm>
              <a:off x="8183393" y="2533258"/>
              <a:ext cx="1509387" cy="767937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EA0A086B-0425-4773-A4E7-DCB591C22A7D}"/>
                </a:ext>
              </a:extLst>
            </p:cNvPr>
            <p:cNvSpPr/>
            <p:nvPr/>
          </p:nvSpPr>
          <p:spPr>
            <a:xfrm>
              <a:off x="630315" y="3307778"/>
              <a:ext cx="1814400" cy="766274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025FAD02-9226-4B12-8DF0-A1AAA53E6C34}"/>
                </a:ext>
              </a:extLst>
            </p:cNvPr>
            <p:cNvSpPr/>
            <p:nvPr/>
          </p:nvSpPr>
          <p:spPr>
            <a:xfrm>
              <a:off x="629778" y="4844427"/>
              <a:ext cx="1814400" cy="7668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6AD7135D-304C-4081-B2BA-FCA2A8D5C980}"/>
                </a:ext>
              </a:extLst>
            </p:cNvPr>
            <p:cNvSpPr/>
            <p:nvPr/>
          </p:nvSpPr>
          <p:spPr>
            <a:xfrm>
              <a:off x="3348191" y="3306548"/>
              <a:ext cx="1811003" cy="771635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D299CD83-0E84-4683-B109-9D7055E172B6}"/>
                </a:ext>
              </a:extLst>
            </p:cNvPr>
            <p:cNvSpPr/>
            <p:nvPr/>
          </p:nvSpPr>
          <p:spPr>
            <a:xfrm>
              <a:off x="630000" y="4077950"/>
              <a:ext cx="1814400" cy="766800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EFBD457C-E607-4A7A-A99E-F29F2EF7D4A7}"/>
                </a:ext>
              </a:extLst>
            </p:cNvPr>
            <p:cNvSpPr/>
            <p:nvPr/>
          </p:nvSpPr>
          <p:spPr>
            <a:xfrm>
              <a:off x="4860000" y="4845600"/>
              <a:ext cx="1814400" cy="774000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FD110FB6-29FA-4697-85BF-DDFDDCB401C1}"/>
                </a:ext>
              </a:extLst>
            </p:cNvPr>
            <p:cNvSpPr txBox="1"/>
            <p:nvPr/>
          </p:nvSpPr>
          <p:spPr>
            <a:xfrm>
              <a:off x="3616583" y="2922557"/>
              <a:ext cx="36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</a:rPr>
                <a:t>R</a:t>
              </a: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9C5A7FC3-6DAB-4BF0-981E-71369734E62B}"/>
                </a:ext>
              </a:extLst>
            </p:cNvPr>
            <p:cNvSpPr/>
            <p:nvPr/>
          </p:nvSpPr>
          <p:spPr>
            <a:xfrm>
              <a:off x="6673469" y="1760848"/>
              <a:ext cx="1509387" cy="768774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21D0D82E-914C-430F-ACF8-DB5BE9626348}"/>
                </a:ext>
              </a:extLst>
            </p:cNvPr>
            <p:cNvSpPr/>
            <p:nvPr/>
          </p:nvSpPr>
          <p:spPr>
            <a:xfrm>
              <a:off x="8185676" y="1760775"/>
              <a:ext cx="1509387" cy="768774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642066AC-B430-4B9E-9D9D-95F30C9F9DA0}"/>
                </a:ext>
              </a:extLst>
            </p:cNvPr>
            <p:cNvSpPr/>
            <p:nvPr/>
          </p:nvSpPr>
          <p:spPr>
            <a:xfrm>
              <a:off x="9696321" y="1760628"/>
              <a:ext cx="1509387" cy="768774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4597E0E4-CCB3-46CD-A9F2-17A2D76D7B27}"/>
                </a:ext>
              </a:extLst>
            </p:cNvPr>
            <p:cNvSpPr/>
            <p:nvPr/>
          </p:nvSpPr>
          <p:spPr>
            <a:xfrm>
              <a:off x="629777" y="2533258"/>
              <a:ext cx="1509387" cy="768774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AD9F6CB0-AE58-4970-B1CD-67B0073C0B1D}"/>
                </a:ext>
              </a:extLst>
            </p:cNvPr>
            <p:cNvSpPr/>
            <p:nvPr/>
          </p:nvSpPr>
          <p:spPr>
            <a:xfrm>
              <a:off x="9691779" y="2534400"/>
              <a:ext cx="1509387" cy="767937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2F96411C-F5D9-432A-9F5A-3AE32A982F42}"/>
                </a:ext>
              </a:extLst>
            </p:cNvPr>
            <p:cNvSpPr/>
            <p:nvPr/>
          </p:nvSpPr>
          <p:spPr>
            <a:xfrm>
              <a:off x="5162824" y="3305644"/>
              <a:ext cx="1509387" cy="768774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77D06266-D113-42C5-BE2E-367154485534}"/>
                </a:ext>
              </a:extLst>
            </p:cNvPr>
            <p:cNvSpPr/>
            <p:nvPr/>
          </p:nvSpPr>
          <p:spPr>
            <a:xfrm>
              <a:off x="6673469" y="3305497"/>
              <a:ext cx="1509387" cy="768774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B2CBE32C-9E5F-4DCC-9560-B9822C08B926}"/>
                </a:ext>
              </a:extLst>
            </p:cNvPr>
            <p:cNvSpPr/>
            <p:nvPr/>
          </p:nvSpPr>
          <p:spPr>
            <a:xfrm>
              <a:off x="8185676" y="3305424"/>
              <a:ext cx="1509387" cy="768774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685F018C-683C-4970-B3A0-07F6B328BC92}"/>
                </a:ext>
              </a:extLst>
            </p:cNvPr>
            <p:cNvSpPr/>
            <p:nvPr/>
          </p:nvSpPr>
          <p:spPr>
            <a:xfrm>
              <a:off x="9696321" y="3305277"/>
              <a:ext cx="1509387" cy="768774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9C97D216-E568-4209-B55F-6B9E6220C256}"/>
                </a:ext>
              </a:extLst>
            </p:cNvPr>
            <p:cNvSpPr/>
            <p:nvPr/>
          </p:nvSpPr>
          <p:spPr>
            <a:xfrm>
              <a:off x="6674310" y="4076459"/>
              <a:ext cx="1512207" cy="764859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895102F3-2B18-4DC4-A2D9-8C5577F69A52}"/>
                </a:ext>
              </a:extLst>
            </p:cNvPr>
            <p:cNvSpPr/>
            <p:nvPr/>
          </p:nvSpPr>
          <p:spPr>
            <a:xfrm>
              <a:off x="8187397" y="4073934"/>
              <a:ext cx="1509387" cy="767937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EF17B3E0-64D2-4F15-A913-1BB727E39D63}"/>
                </a:ext>
              </a:extLst>
            </p:cNvPr>
            <p:cNvSpPr/>
            <p:nvPr/>
          </p:nvSpPr>
          <p:spPr>
            <a:xfrm>
              <a:off x="9695783" y="4075076"/>
              <a:ext cx="1509387" cy="767937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0563998F-6511-490F-8201-2C8368FC657E}"/>
                </a:ext>
              </a:extLst>
            </p:cNvPr>
            <p:cNvSpPr/>
            <p:nvPr/>
          </p:nvSpPr>
          <p:spPr>
            <a:xfrm>
              <a:off x="5162824" y="4075405"/>
              <a:ext cx="1512207" cy="764859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C5A12B17-8745-4AF8-90A5-1A9A5E5026F8}"/>
                </a:ext>
              </a:extLst>
            </p:cNvPr>
            <p:cNvSpPr/>
            <p:nvPr/>
          </p:nvSpPr>
          <p:spPr>
            <a:xfrm>
              <a:off x="3345171" y="4071322"/>
              <a:ext cx="1814400" cy="774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FBC02A39-2317-4E2B-ABEF-3D7EB9540D3B}"/>
                </a:ext>
              </a:extLst>
            </p:cNvPr>
            <p:cNvSpPr txBox="1"/>
            <p:nvPr/>
          </p:nvSpPr>
          <p:spPr>
            <a:xfrm>
              <a:off x="2100799" y="3704154"/>
              <a:ext cx="36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</a:rPr>
                <a:t>R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5510A0A3-EC50-4317-AF94-FFCF5CB3BD6D}"/>
                </a:ext>
              </a:extLst>
            </p:cNvPr>
            <p:cNvSpPr txBox="1"/>
            <p:nvPr/>
          </p:nvSpPr>
          <p:spPr>
            <a:xfrm>
              <a:off x="2100889" y="4445541"/>
              <a:ext cx="36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</a:rPr>
                <a:t>R</a:t>
              </a: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B5BEF677-CA72-4F19-8C34-34DD71D057A4}"/>
                </a:ext>
              </a:extLst>
            </p:cNvPr>
            <p:cNvSpPr txBox="1"/>
            <p:nvPr/>
          </p:nvSpPr>
          <p:spPr>
            <a:xfrm>
              <a:off x="2100889" y="5216976"/>
              <a:ext cx="36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</a:rPr>
                <a:t>R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6358BDD0-C996-459B-960C-4C2EA9C31FFB}"/>
              </a:ext>
            </a:extLst>
          </p:cNvPr>
          <p:cNvGrpSpPr/>
          <p:nvPr/>
        </p:nvGrpSpPr>
        <p:grpSpPr>
          <a:xfrm>
            <a:off x="626450" y="5530285"/>
            <a:ext cx="3225237" cy="1286303"/>
            <a:chOff x="626450" y="5530285"/>
            <a:chExt cx="3225237" cy="1286303"/>
          </a:xfrm>
        </p:grpSpPr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A65432DC-0108-448A-ACB8-60AD20A59497}"/>
                </a:ext>
              </a:extLst>
            </p:cNvPr>
            <p:cNvSpPr/>
            <p:nvPr/>
          </p:nvSpPr>
          <p:spPr>
            <a:xfrm>
              <a:off x="629778" y="5582518"/>
              <a:ext cx="506410" cy="259489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D62F15CB-9F67-489C-87D8-72921B06C46E}"/>
                </a:ext>
              </a:extLst>
            </p:cNvPr>
            <p:cNvSpPr/>
            <p:nvPr/>
          </p:nvSpPr>
          <p:spPr>
            <a:xfrm>
              <a:off x="626450" y="5897383"/>
              <a:ext cx="509738" cy="259490"/>
            </a:xfrm>
            <a:prstGeom prst="rect">
              <a:avLst/>
            </a:prstGeom>
            <a:solidFill>
              <a:srgbClr val="008000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D47EFDB4-A9A7-44A7-8B3C-7B5C1117C63A}"/>
                </a:ext>
              </a:extLst>
            </p:cNvPr>
            <p:cNvSpPr/>
            <p:nvPr/>
          </p:nvSpPr>
          <p:spPr>
            <a:xfrm>
              <a:off x="626450" y="6212249"/>
              <a:ext cx="509475" cy="259490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711C327E-6BB1-4D3B-B186-FB9782B064C8}"/>
                </a:ext>
              </a:extLst>
            </p:cNvPr>
            <p:cNvSpPr/>
            <p:nvPr/>
          </p:nvSpPr>
          <p:spPr>
            <a:xfrm>
              <a:off x="1190330" y="6212249"/>
              <a:ext cx="509475" cy="25949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99E886BA-A7F8-4702-878F-C6EF7FDB8488}"/>
                </a:ext>
              </a:extLst>
            </p:cNvPr>
            <p:cNvGrpSpPr/>
            <p:nvPr/>
          </p:nvGrpSpPr>
          <p:grpSpPr>
            <a:xfrm>
              <a:off x="627527" y="6508811"/>
              <a:ext cx="253660" cy="307777"/>
              <a:chOff x="754356" y="6494695"/>
              <a:chExt cx="253660" cy="307777"/>
            </a:xfrm>
          </p:grpSpPr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6B8108CE-869C-42FD-80D4-1E0D80A64782}"/>
                  </a:ext>
                </a:extLst>
              </p:cNvPr>
              <p:cNvSpPr/>
              <p:nvPr/>
            </p:nvSpPr>
            <p:spPr>
              <a:xfrm>
                <a:off x="754356" y="6518839"/>
                <a:ext cx="253660" cy="259490"/>
              </a:xfrm>
              <a:prstGeom prst="rect">
                <a:avLst/>
              </a:prstGeom>
              <a:solidFill>
                <a:schemeClr val="bg2">
                  <a:lumMod val="1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6256532-0A61-4E3A-B1FF-639A38A9D27A}"/>
                  </a:ext>
                </a:extLst>
              </p:cNvPr>
              <p:cNvSpPr txBox="1"/>
              <p:nvPr/>
            </p:nvSpPr>
            <p:spPr>
              <a:xfrm>
                <a:off x="779392" y="6494695"/>
                <a:ext cx="2035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rial Black" panose="020B0A04020102020204" pitchFamily="34" charset="0"/>
                  </a:rPr>
                  <a:t>R</a:t>
                </a:r>
              </a:p>
            </p:txBody>
          </p:sp>
        </p:grp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A28EE32C-D987-4ECE-B85F-FED85D68A00B}"/>
                </a:ext>
              </a:extLst>
            </p:cNvPr>
            <p:cNvSpPr txBox="1"/>
            <p:nvPr/>
          </p:nvSpPr>
          <p:spPr>
            <a:xfrm>
              <a:off x="2137075" y="5530285"/>
              <a:ext cx="171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External deadlines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2BE18143-F466-4D43-A219-4EFCF90803BF}"/>
                </a:ext>
              </a:extLst>
            </p:cNvPr>
            <p:cNvSpPr txBox="1"/>
            <p:nvPr/>
          </p:nvSpPr>
          <p:spPr>
            <a:xfrm>
              <a:off x="2137075" y="5838308"/>
              <a:ext cx="171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Mentoring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73496755-E917-4165-9465-A29B271A266A}"/>
                </a:ext>
              </a:extLst>
            </p:cNvPr>
            <p:cNvSpPr txBox="1"/>
            <p:nvPr/>
          </p:nvSpPr>
          <p:spPr>
            <a:xfrm>
              <a:off x="2135922" y="6154869"/>
              <a:ext cx="171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Sprints</a:t>
              </a:r>
            </a:p>
          </p:txBody>
        </p: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D6F33AA2-16CA-4D19-B2A4-2451D693432C}"/>
                </a:ext>
              </a:extLst>
            </p:cNvPr>
            <p:cNvSpPr txBox="1"/>
            <p:nvPr/>
          </p:nvSpPr>
          <p:spPr>
            <a:xfrm>
              <a:off x="2135922" y="6471739"/>
              <a:ext cx="171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Retrospectives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1104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73C9B41-A096-40C3-A571-8321B35987B2}"/>
              </a:ext>
            </a:extLst>
          </p:cNvPr>
          <p:cNvGrpSpPr/>
          <p:nvPr/>
        </p:nvGrpSpPr>
        <p:grpSpPr>
          <a:xfrm>
            <a:off x="3138008" y="2064808"/>
            <a:ext cx="5858108" cy="2728384"/>
            <a:chOff x="3355206" y="2175592"/>
            <a:chExt cx="5858108" cy="2728384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B4A1A57-B876-4EA1-BAB8-8807888A7A6E}"/>
                </a:ext>
              </a:extLst>
            </p:cNvPr>
            <p:cNvSpPr txBox="1"/>
            <p:nvPr/>
          </p:nvSpPr>
          <p:spPr>
            <a:xfrm>
              <a:off x="3355206" y="2175592"/>
              <a:ext cx="306852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Thank</a:t>
              </a:r>
            </a:p>
          </p:txBody>
        </p: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F6C5CA00-4FA5-471F-AA74-BA287318EAB9}"/>
                </a:ext>
              </a:extLst>
            </p:cNvPr>
            <p:cNvSpPr/>
            <p:nvPr/>
          </p:nvSpPr>
          <p:spPr>
            <a:xfrm>
              <a:off x="3487286" y="3239310"/>
              <a:ext cx="2884170" cy="29651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9B22AD1D-5D4E-4612-9DD8-559685969A01}"/>
                </a:ext>
              </a:extLst>
            </p:cNvPr>
            <p:cNvSpPr/>
            <p:nvPr/>
          </p:nvSpPr>
          <p:spPr>
            <a:xfrm rot="5400000">
              <a:off x="5669058" y="3697468"/>
              <a:ext cx="1212827" cy="29651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1847D9EF-952F-425A-9414-1A38F21BE503}"/>
                </a:ext>
              </a:extLst>
            </p:cNvPr>
            <p:cNvSpPr/>
            <p:nvPr/>
          </p:nvSpPr>
          <p:spPr>
            <a:xfrm>
              <a:off x="6127214" y="4377190"/>
              <a:ext cx="2491006" cy="29651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8C18063-7384-45F1-B3A6-DA6694EE0613}"/>
                </a:ext>
              </a:extLst>
            </p:cNvPr>
            <p:cNvSpPr txBox="1"/>
            <p:nvPr/>
          </p:nvSpPr>
          <p:spPr>
            <a:xfrm>
              <a:off x="6478732" y="3307447"/>
              <a:ext cx="229710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You!</a:t>
              </a:r>
            </a:p>
          </p:txBody>
        </p:sp>
        <p:sp>
          <p:nvSpPr>
            <p:cNvPr id="3" name="Gleichschenkliges Dreieck 2">
              <a:extLst>
                <a:ext uri="{FF2B5EF4-FFF2-40B4-BE49-F238E27FC236}">
                  <a16:creationId xmlns:a16="http://schemas.microsoft.com/office/drawing/2014/main" id="{518E0B05-F4C1-4D58-8836-851D7CE44959}"/>
                </a:ext>
              </a:extLst>
            </p:cNvPr>
            <p:cNvSpPr/>
            <p:nvPr/>
          </p:nvSpPr>
          <p:spPr>
            <a:xfrm rot="5400000">
              <a:off x="8508466" y="4199128"/>
              <a:ext cx="757059" cy="652637"/>
            </a:xfrm>
            <a:prstGeom prst="triangl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B681094D-C342-4D20-A3D2-78A6C239AB52}"/>
              </a:ext>
            </a:extLst>
          </p:cNvPr>
          <p:cNvSpPr txBox="1"/>
          <p:nvPr/>
        </p:nvSpPr>
        <p:spPr>
          <a:xfrm>
            <a:off x="6976951" y="6235611"/>
            <a:ext cx="5203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T</a:t>
            </a:r>
            <a:r>
              <a:rPr lang="en-US" sz="28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he  </a:t>
            </a:r>
            <a:r>
              <a:rPr lang="en-US" sz="32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I</a:t>
            </a:r>
            <a:r>
              <a:rPr lang="en-US" sz="28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solated  </a:t>
            </a:r>
            <a:r>
              <a:rPr lang="en-US" sz="32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D</a:t>
            </a:r>
            <a:r>
              <a:rPr lang="en-US" sz="28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ucks </a:t>
            </a:r>
          </a:p>
        </p:txBody>
      </p:sp>
    </p:spTree>
    <p:extLst>
      <p:ext uri="{BB962C8B-B14F-4D97-AF65-F5344CB8AC3E}">
        <p14:creationId xmlns:p14="http://schemas.microsoft.com/office/powerpoint/2010/main" val="2449825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>
            <a:extLst>
              <a:ext uri="{FF2B5EF4-FFF2-40B4-BE49-F238E27FC236}">
                <a16:creationId xmlns:a16="http://schemas.microsoft.com/office/drawing/2014/main" id="{3000465D-59DD-48DA-A678-0B43161C7579}"/>
              </a:ext>
            </a:extLst>
          </p:cNvPr>
          <p:cNvSpPr txBox="1"/>
          <p:nvPr/>
        </p:nvSpPr>
        <p:spPr>
          <a:xfrm>
            <a:off x="698339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First-person shooter</a:t>
            </a:r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9165A4C0-99CC-45A6-B695-20505B279BFA}"/>
              </a:ext>
            </a:extLst>
          </p:cNvPr>
          <p:cNvSpPr/>
          <p:nvPr/>
        </p:nvSpPr>
        <p:spPr>
          <a:xfrm>
            <a:off x="698339" y="1722303"/>
            <a:ext cx="3102384" cy="3102384"/>
          </a:xfrm>
          <a:prstGeom prst="octagon">
            <a:avLst/>
          </a:prstGeom>
          <a:solidFill>
            <a:srgbClr val="C9C9C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8516B88-F78B-4FC9-9D69-E5D69157DB13}"/>
              </a:ext>
            </a:extLst>
          </p:cNvPr>
          <p:cNvSpPr txBox="1"/>
          <p:nvPr/>
        </p:nvSpPr>
        <p:spPr>
          <a:xfrm>
            <a:off x="4520881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Same level, different iterations</a:t>
            </a:r>
          </a:p>
        </p:txBody>
      </p:sp>
      <p:sp>
        <p:nvSpPr>
          <p:cNvPr id="14" name="Achteck 13">
            <a:extLst>
              <a:ext uri="{FF2B5EF4-FFF2-40B4-BE49-F238E27FC236}">
                <a16:creationId xmlns:a16="http://schemas.microsoft.com/office/drawing/2014/main" id="{1F86C9F3-E3F0-496D-A4F4-75692B5A5E6C}"/>
              </a:ext>
            </a:extLst>
          </p:cNvPr>
          <p:cNvSpPr/>
          <p:nvPr/>
        </p:nvSpPr>
        <p:spPr>
          <a:xfrm>
            <a:off x="4568734" y="1722303"/>
            <a:ext cx="3102384" cy="3102384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A8042D9-4301-4503-B5BF-DEF95C6E3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3619" y="2418596"/>
            <a:ext cx="1811824" cy="181182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B276825-BB03-41C3-8384-57697D8A0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6763" y="2384258"/>
            <a:ext cx="1778474" cy="177847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4EF93C9-0A5B-4EFD-9524-7647BEEB7691}"/>
              </a:ext>
            </a:extLst>
          </p:cNvPr>
          <p:cNvSpPr txBox="1"/>
          <p:nvPr/>
        </p:nvSpPr>
        <p:spPr>
          <a:xfrm>
            <a:off x="219893" y="81674"/>
            <a:ext cx="39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The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Concept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472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>
            <a:extLst>
              <a:ext uri="{FF2B5EF4-FFF2-40B4-BE49-F238E27FC236}">
                <a16:creationId xmlns:a16="http://schemas.microsoft.com/office/drawing/2014/main" id="{3000465D-59DD-48DA-A678-0B43161C7579}"/>
              </a:ext>
            </a:extLst>
          </p:cNvPr>
          <p:cNvSpPr txBox="1"/>
          <p:nvPr/>
        </p:nvSpPr>
        <p:spPr>
          <a:xfrm>
            <a:off x="698339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First-person shooter</a:t>
            </a:r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9165A4C0-99CC-45A6-B695-20505B279BFA}"/>
              </a:ext>
            </a:extLst>
          </p:cNvPr>
          <p:cNvSpPr/>
          <p:nvPr/>
        </p:nvSpPr>
        <p:spPr>
          <a:xfrm>
            <a:off x="698339" y="1722303"/>
            <a:ext cx="3102384" cy="3102384"/>
          </a:xfrm>
          <a:prstGeom prst="octagon">
            <a:avLst/>
          </a:prstGeom>
          <a:solidFill>
            <a:srgbClr val="C9C9C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8516B88-F78B-4FC9-9D69-E5D69157DB13}"/>
              </a:ext>
            </a:extLst>
          </p:cNvPr>
          <p:cNvSpPr txBox="1"/>
          <p:nvPr/>
        </p:nvSpPr>
        <p:spPr>
          <a:xfrm>
            <a:off x="4520881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Same level, different iterations</a:t>
            </a:r>
          </a:p>
        </p:txBody>
      </p:sp>
      <p:sp>
        <p:nvSpPr>
          <p:cNvPr id="14" name="Achteck 13">
            <a:extLst>
              <a:ext uri="{FF2B5EF4-FFF2-40B4-BE49-F238E27FC236}">
                <a16:creationId xmlns:a16="http://schemas.microsoft.com/office/drawing/2014/main" id="{1F86C9F3-E3F0-496D-A4F4-75692B5A5E6C}"/>
              </a:ext>
            </a:extLst>
          </p:cNvPr>
          <p:cNvSpPr/>
          <p:nvPr/>
        </p:nvSpPr>
        <p:spPr>
          <a:xfrm>
            <a:off x="4568734" y="1722303"/>
            <a:ext cx="3102384" cy="3102384"/>
          </a:xfrm>
          <a:prstGeom prst="octagon">
            <a:avLst/>
          </a:prstGeom>
          <a:solidFill>
            <a:srgbClr val="C9C9C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32B0AEE-CA64-4716-81D2-7E7E073FA595}"/>
              </a:ext>
            </a:extLst>
          </p:cNvPr>
          <p:cNvSpPr txBox="1"/>
          <p:nvPr/>
        </p:nvSpPr>
        <p:spPr>
          <a:xfrm>
            <a:off x="8553736" y="5018648"/>
            <a:ext cx="27774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Developer comments</a:t>
            </a:r>
            <a:endParaRPr lang="en-US" sz="2800" dirty="0">
              <a:solidFill>
                <a:srgbClr val="FF9999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0" name="Achteck 19">
            <a:extLst>
              <a:ext uri="{FF2B5EF4-FFF2-40B4-BE49-F238E27FC236}">
                <a16:creationId xmlns:a16="http://schemas.microsoft.com/office/drawing/2014/main" id="{99FEB548-A76C-4C53-8690-32CBF96D0A35}"/>
              </a:ext>
            </a:extLst>
          </p:cNvPr>
          <p:cNvSpPr/>
          <p:nvPr/>
        </p:nvSpPr>
        <p:spPr>
          <a:xfrm>
            <a:off x="8391279" y="1722303"/>
            <a:ext cx="3102384" cy="3102384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A8042D9-4301-4503-B5BF-DEF95C6E3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3619" y="2418596"/>
            <a:ext cx="1811824" cy="181182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CF05201-D121-49F9-8E34-A60C69750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3233" y="2539762"/>
            <a:ext cx="1778475" cy="177847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B276825-BB03-41C3-8384-57697D8A0D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6763" y="2384258"/>
            <a:ext cx="1778474" cy="177847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F15F1A4-3477-42D6-9990-553B98DDE999}"/>
              </a:ext>
            </a:extLst>
          </p:cNvPr>
          <p:cNvSpPr txBox="1"/>
          <p:nvPr/>
        </p:nvSpPr>
        <p:spPr>
          <a:xfrm>
            <a:off x="219893" y="81674"/>
            <a:ext cx="39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The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Concept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194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>
            <a:extLst>
              <a:ext uri="{FF2B5EF4-FFF2-40B4-BE49-F238E27FC236}">
                <a16:creationId xmlns:a16="http://schemas.microsoft.com/office/drawing/2014/main" id="{3000465D-59DD-48DA-A678-0B43161C7579}"/>
              </a:ext>
            </a:extLst>
          </p:cNvPr>
          <p:cNvSpPr txBox="1"/>
          <p:nvPr/>
        </p:nvSpPr>
        <p:spPr>
          <a:xfrm>
            <a:off x="698339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First-person shooter</a:t>
            </a:r>
            <a:endParaRPr lang="en-US" sz="2800" dirty="0">
              <a:solidFill>
                <a:srgbClr val="FF9999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9165A4C0-99CC-45A6-B695-20505B279BFA}"/>
              </a:ext>
            </a:extLst>
          </p:cNvPr>
          <p:cNvSpPr/>
          <p:nvPr/>
        </p:nvSpPr>
        <p:spPr>
          <a:xfrm>
            <a:off x="698339" y="1722303"/>
            <a:ext cx="3102384" cy="3102384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8516B88-F78B-4FC9-9D69-E5D69157DB13}"/>
              </a:ext>
            </a:extLst>
          </p:cNvPr>
          <p:cNvSpPr txBox="1"/>
          <p:nvPr/>
        </p:nvSpPr>
        <p:spPr>
          <a:xfrm>
            <a:off x="4520881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Same level, different iterations</a:t>
            </a:r>
            <a:endParaRPr lang="en-US" sz="2800" dirty="0">
              <a:solidFill>
                <a:srgbClr val="FF9999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4" name="Achteck 13">
            <a:extLst>
              <a:ext uri="{FF2B5EF4-FFF2-40B4-BE49-F238E27FC236}">
                <a16:creationId xmlns:a16="http://schemas.microsoft.com/office/drawing/2014/main" id="{1F86C9F3-E3F0-496D-A4F4-75692B5A5E6C}"/>
              </a:ext>
            </a:extLst>
          </p:cNvPr>
          <p:cNvSpPr/>
          <p:nvPr/>
        </p:nvSpPr>
        <p:spPr>
          <a:xfrm>
            <a:off x="4568734" y="1722303"/>
            <a:ext cx="3102384" cy="3102384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32B0AEE-CA64-4716-81D2-7E7E073FA595}"/>
              </a:ext>
            </a:extLst>
          </p:cNvPr>
          <p:cNvSpPr txBox="1"/>
          <p:nvPr/>
        </p:nvSpPr>
        <p:spPr>
          <a:xfrm>
            <a:off x="8553736" y="5018648"/>
            <a:ext cx="27774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Developer comments</a:t>
            </a:r>
            <a:endParaRPr lang="en-US" sz="2800" dirty="0">
              <a:solidFill>
                <a:srgbClr val="FF9999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0" name="Achteck 19">
            <a:extLst>
              <a:ext uri="{FF2B5EF4-FFF2-40B4-BE49-F238E27FC236}">
                <a16:creationId xmlns:a16="http://schemas.microsoft.com/office/drawing/2014/main" id="{99FEB548-A76C-4C53-8690-32CBF96D0A35}"/>
              </a:ext>
            </a:extLst>
          </p:cNvPr>
          <p:cNvSpPr/>
          <p:nvPr/>
        </p:nvSpPr>
        <p:spPr>
          <a:xfrm>
            <a:off x="8391279" y="1722303"/>
            <a:ext cx="3102384" cy="3102384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A8042D9-4301-4503-B5BF-DEF95C6E3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3619" y="2418596"/>
            <a:ext cx="1811824" cy="181182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CF05201-D121-49F9-8E34-A60C69750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3233" y="2539762"/>
            <a:ext cx="1778475" cy="177847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B276825-BB03-41C3-8384-57697D8A0D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6763" y="2384258"/>
            <a:ext cx="1778474" cy="177847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39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The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Concept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145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E4BC41F-842E-4CC6-8864-DFC933BDC91F}"/>
              </a:ext>
            </a:extLst>
          </p:cNvPr>
          <p:cNvGrpSpPr/>
          <p:nvPr/>
        </p:nvGrpSpPr>
        <p:grpSpPr>
          <a:xfrm>
            <a:off x="1418951" y="523669"/>
            <a:ext cx="9358163" cy="6076713"/>
            <a:chOff x="1457656" y="500520"/>
            <a:chExt cx="9358163" cy="6076713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1F9C604B-96D2-43EA-A03E-6813276ED756}"/>
                </a:ext>
              </a:extLst>
            </p:cNvPr>
            <p:cNvGrpSpPr/>
            <p:nvPr/>
          </p:nvGrpSpPr>
          <p:grpSpPr>
            <a:xfrm>
              <a:off x="1457656" y="2936706"/>
              <a:ext cx="2600961" cy="3640527"/>
              <a:chOff x="663441" y="204985"/>
              <a:chExt cx="2600961" cy="3640527"/>
            </a:xfrm>
          </p:grpSpPr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DB80D86-0CDC-4F4E-9143-4583E7DD56C5}"/>
                  </a:ext>
                </a:extLst>
              </p:cNvPr>
              <p:cNvSpPr txBox="1"/>
              <p:nvPr/>
            </p:nvSpPr>
            <p:spPr>
              <a:xfrm>
                <a:off x="1053671" y="2829849"/>
                <a:ext cx="180212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rgbClr val="595959"/>
                    </a:solidFill>
                    <a:latin typeface="Adobe Garamond Pro Bold" panose="02020702060506020403" pitchFamily="18" charset="0"/>
                  </a:rPr>
                  <a:t>Abstract</a:t>
                </a:r>
              </a:p>
              <a:p>
                <a:pPr algn="ctr"/>
                <a:r>
                  <a:rPr lang="en-US" sz="3000" dirty="0">
                    <a:solidFill>
                      <a:srgbClr val="14B8A8"/>
                    </a:solidFill>
                    <a:latin typeface="Adobe Garamond Pro Bold" panose="02020702060506020403" pitchFamily="18" charset="0"/>
                  </a:rPr>
                  <a:t>prototype</a:t>
                </a:r>
              </a:p>
            </p:txBody>
          </p:sp>
          <p:pic>
            <p:nvPicPr>
              <p:cNvPr id="19" name="Grafik 18" descr="Ein Bild, das Computer, Foto, Laptop, Haufen enthält.&#10;&#10;Automatisch generierte Beschreibung">
                <a:extLst>
                  <a:ext uri="{FF2B5EF4-FFF2-40B4-BE49-F238E27FC236}">
                    <a16:creationId xmlns:a16="http://schemas.microsoft.com/office/drawing/2014/main" id="{10FFF2A0-2800-4190-ADE0-8CCD192D22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54" t="393" r="55646" b="-393"/>
              <a:stretch/>
            </p:blipFill>
            <p:spPr>
              <a:xfrm>
                <a:off x="663441" y="204985"/>
                <a:ext cx="2600961" cy="2600961"/>
              </a:xfrm>
              <a:prstGeom prst="octagon">
                <a:avLst/>
              </a:prstGeom>
            </p:spPr>
          </p:pic>
        </p:grp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B07E9FF2-BFB8-441D-8B7B-30176510F446}"/>
                </a:ext>
              </a:extLst>
            </p:cNvPr>
            <p:cNvGrpSpPr/>
            <p:nvPr/>
          </p:nvGrpSpPr>
          <p:grpSpPr>
            <a:xfrm>
              <a:off x="4802097" y="500520"/>
              <a:ext cx="2594384" cy="3636382"/>
              <a:chOff x="3348387" y="3165497"/>
              <a:chExt cx="2594384" cy="3636382"/>
            </a:xfrm>
          </p:grpSpPr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6D6F08F-A305-4697-8557-29D1D3AD934B}"/>
                  </a:ext>
                </a:extLst>
              </p:cNvPr>
              <p:cNvSpPr txBox="1"/>
              <p:nvPr/>
            </p:nvSpPr>
            <p:spPr>
              <a:xfrm>
                <a:off x="3741230" y="5786216"/>
                <a:ext cx="180212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rgbClr val="14B8A8"/>
                    </a:solidFill>
                    <a:latin typeface="Adobe Garamond Pro Bold" panose="02020702060506020403" pitchFamily="18" charset="0"/>
                  </a:rPr>
                  <a:t>Greybox</a:t>
                </a:r>
              </a:p>
              <a:p>
                <a:pPr algn="ctr"/>
                <a:r>
                  <a:rPr lang="en-US" sz="3000" dirty="0">
                    <a:solidFill>
                      <a:srgbClr val="595959"/>
                    </a:solidFill>
                    <a:latin typeface="Adobe Garamond Pro Bold" panose="02020702060506020403" pitchFamily="18" charset="0"/>
                  </a:rPr>
                  <a:t>level</a:t>
                </a:r>
                <a:endParaRPr lang="en-US" sz="3000" dirty="0">
                  <a:solidFill>
                    <a:srgbClr val="14B8A8"/>
                  </a:solidFill>
                  <a:latin typeface="Adobe Garamond Pro Bold" panose="02020702060506020403" pitchFamily="18" charset="0"/>
                </a:endParaRPr>
              </a:p>
            </p:txBody>
          </p:sp>
          <p:pic>
            <p:nvPicPr>
              <p:cNvPr id="20" name="Grafik 19" descr="Ein Bild, das Spielzeug enthält.&#10;&#10;Automatisch generierte Beschreibung">
                <a:extLst>
                  <a:ext uri="{FF2B5EF4-FFF2-40B4-BE49-F238E27FC236}">
                    <a16:creationId xmlns:a16="http://schemas.microsoft.com/office/drawing/2014/main" id="{9BA102D4-21D2-4598-BAFA-AB89697473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5" r="21875"/>
              <a:stretch/>
            </p:blipFill>
            <p:spPr>
              <a:xfrm>
                <a:off x="3348387" y="3165497"/>
                <a:ext cx="2594384" cy="2594384"/>
              </a:xfrm>
              <a:prstGeom prst="octagon">
                <a:avLst/>
              </a:prstGeom>
            </p:spPr>
          </p:pic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EC621E95-D9DF-4C7A-AA4F-3A7C1D98A65B}"/>
                </a:ext>
              </a:extLst>
            </p:cNvPr>
            <p:cNvGrpSpPr/>
            <p:nvPr/>
          </p:nvGrpSpPr>
          <p:grpSpPr>
            <a:xfrm>
              <a:off x="8214858" y="2936706"/>
              <a:ext cx="2600961" cy="3629792"/>
              <a:chOff x="8696428" y="3172087"/>
              <a:chExt cx="2600961" cy="3629792"/>
            </a:xfrm>
          </p:grpSpPr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6D0B83E-D4F7-4324-85C0-89F0CB2378F5}"/>
                  </a:ext>
                </a:extLst>
              </p:cNvPr>
              <p:cNvSpPr txBox="1"/>
              <p:nvPr/>
            </p:nvSpPr>
            <p:spPr>
              <a:xfrm>
                <a:off x="9100973" y="5786216"/>
                <a:ext cx="180212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rgbClr val="14B8A8"/>
                    </a:solidFill>
                    <a:latin typeface="Adobe Garamond Pro Bold" panose="02020702060506020403" pitchFamily="18" charset="0"/>
                  </a:rPr>
                  <a:t>Release</a:t>
                </a:r>
                <a:r>
                  <a:rPr lang="en-US" sz="3000" dirty="0">
                    <a:solidFill>
                      <a:srgbClr val="80B1DA"/>
                    </a:solidFill>
                    <a:latin typeface="Adobe Garamond Pro Bold" panose="02020702060506020403" pitchFamily="18" charset="0"/>
                  </a:rPr>
                  <a:t> </a:t>
                </a:r>
                <a:r>
                  <a:rPr lang="en-US" sz="3000" dirty="0">
                    <a:solidFill>
                      <a:srgbClr val="595959"/>
                    </a:solidFill>
                    <a:latin typeface="Adobe Garamond Pro Bold" panose="02020702060506020403" pitchFamily="18" charset="0"/>
                  </a:rPr>
                  <a:t>version</a:t>
                </a:r>
              </a:p>
            </p:txBody>
          </p:sp>
          <p:pic>
            <p:nvPicPr>
              <p:cNvPr id="22" name="Grafik 21" descr="Ein Bild, das Foto, verschieden, anzeigend, anzeigen enthält.&#10;&#10;Automatisch generierte Beschreibung">
                <a:extLst>
                  <a:ext uri="{FF2B5EF4-FFF2-40B4-BE49-F238E27FC236}">
                    <a16:creationId xmlns:a16="http://schemas.microsoft.com/office/drawing/2014/main" id="{C10A526D-4099-4DE9-B7BB-6FC8D7686F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00" r="19000"/>
              <a:stretch/>
            </p:blipFill>
            <p:spPr>
              <a:xfrm>
                <a:off x="8696428" y="3172087"/>
                <a:ext cx="2600961" cy="2600961"/>
              </a:xfrm>
              <a:prstGeom prst="octagon">
                <a:avLst/>
              </a:prstGeom>
            </p:spPr>
          </p:pic>
        </p:grpSp>
        <p:cxnSp>
          <p:nvCxnSpPr>
            <p:cNvPr id="27" name="Verbinder: gewinkelt 26">
              <a:extLst>
                <a:ext uri="{FF2B5EF4-FFF2-40B4-BE49-F238E27FC236}">
                  <a16:creationId xmlns:a16="http://schemas.microsoft.com/office/drawing/2014/main" id="{2EB7FCC3-DA6A-464A-820A-4B404D8DC14E}"/>
                </a:ext>
              </a:extLst>
            </p:cNvPr>
            <p:cNvCxnSpPr>
              <a:cxnSpLocks/>
              <a:stCxn id="19" idx="7"/>
              <a:endCxn id="20" idx="5"/>
            </p:cNvCxnSpPr>
            <p:nvPr/>
          </p:nvCxnSpPr>
          <p:spPr>
            <a:xfrm rot="5400000" flipH="1" flipV="1">
              <a:off x="3211301" y="1345911"/>
              <a:ext cx="1676317" cy="1505275"/>
            </a:xfrm>
            <a:prstGeom prst="bentConnector2">
              <a:avLst/>
            </a:prstGeom>
            <a:ln w="57150">
              <a:solidFill>
                <a:srgbClr val="14B8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Verbinder: gewinkelt 27">
              <a:extLst>
                <a:ext uri="{FF2B5EF4-FFF2-40B4-BE49-F238E27FC236}">
                  <a16:creationId xmlns:a16="http://schemas.microsoft.com/office/drawing/2014/main" id="{A9747839-45B1-46C4-8FBE-5C47FBB15181}"/>
                </a:ext>
              </a:extLst>
            </p:cNvPr>
            <p:cNvCxnSpPr>
              <a:cxnSpLocks/>
              <a:stCxn id="20" idx="0"/>
              <a:endCxn id="22" idx="6"/>
            </p:cNvCxnSpPr>
            <p:nvPr/>
          </p:nvCxnSpPr>
          <p:spPr>
            <a:xfrm>
              <a:off x="7396481" y="1260389"/>
              <a:ext cx="1580172" cy="1676317"/>
            </a:xfrm>
            <a:prstGeom prst="bentConnector2">
              <a:avLst/>
            </a:prstGeom>
            <a:ln w="57150">
              <a:solidFill>
                <a:srgbClr val="14B8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4794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39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Storytelling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194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411</Words>
  <Application>Microsoft Office PowerPoint</Application>
  <PresentationFormat>Breitbild</PresentationFormat>
  <Paragraphs>200</Paragraphs>
  <Slides>41</Slides>
  <Notes>0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8" baseType="lpstr">
      <vt:lpstr>Arial Black</vt:lpstr>
      <vt:lpstr>Arial</vt:lpstr>
      <vt:lpstr>Calibri</vt:lpstr>
      <vt:lpstr>Calibri Light</vt:lpstr>
      <vt:lpstr>Adobe Garamond Pro Bold</vt:lpstr>
      <vt:lpstr>Copperplate Gothic Bold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 Kalthoff</dc:creator>
  <cp:lastModifiedBy>Lars Kalthoff</cp:lastModifiedBy>
  <cp:revision>339</cp:revision>
  <dcterms:created xsi:type="dcterms:W3CDTF">2020-03-31T14:48:28Z</dcterms:created>
  <dcterms:modified xsi:type="dcterms:W3CDTF">2020-04-07T17:16:04Z</dcterms:modified>
</cp:coreProperties>
</file>